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8"/>
  </p:notesMasterIdLst>
  <p:handoutMasterIdLst>
    <p:handoutMasterId r:id="rId39"/>
  </p:handoutMasterIdLst>
  <p:sldIdLst>
    <p:sldId id="256" r:id="rId2"/>
    <p:sldId id="257"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88" r:id="rId20"/>
    <p:sldId id="289" r:id="rId21"/>
    <p:sldId id="290" r:id="rId22"/>
    <p:sldId id="291" r:id="rId23"/>
    <p:sldId id="292" r:id="rId24"/>
    <p:sldId id="293" r:id="rId25"/>
    <p:sldId id="294" r:id="rId26"/>
    <p:sldId id="295" r:id="rId27"/>
    <p:sldId id="296" r:id="rId28"/>
    <p:sldId id="313" r:id="rId29"/>
    <p:sldId id="308" r:id="rId30"/>
    <p:sldId id="315" r:id="rId31"/>
    <p:sldId id="317" r:id="rId32"/>
    <p:sldId id="319" r:id="rId33"/>
    <p:sldId id="320" r:id="rId34"/>
    <p:sldId id="321" r:id="rId35"/>
    <p:sldId id="322" r:id="rId36"/>
    <p:sldId id="271" r:id="rId3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9" autoAdjust="0"/>
    <p:restoredTop sz="94660"/>
  </p:normalViewPr>
  <p:slideViewPr>
    <p:cSldViewPr>
      <p:cViewPr varScale="1">
        <p:scale>
          <a:sx n="104" d="100"/>
          <a:sy n="104" d="100"/>
        </p:scale>
        <p:origin x="-102" y="-102"/>
      </p:cViewPr>
      <p:guideLst>
        <p:guide orient="horz" pos="2160"/>
        <p:guide pos="2880"/>
      </p:guideLst>
    </p:cSldViewPr>
  </p:slideViewPr>
  <p:notesTextViewPr>
    <p:cViewPr>
      <p:scale>
        <a:sx n="1" d="1"/>
        <a:sy n="1" d="1"/>
      </p:scale>
      <p:origin x="0" y="0"/>
    </p:cViewPr>
  </p:notesTextViewPr>
  <p:notesViewPr>
    <p:cSldViewPr>
      <p:cViewPr varScale="1">
        <p:scale>
          <a:sx n="82" d="100"/>
          <a:sy n="82" d="100"/>
        </p:scale>
        <p:origin x="-318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3D91056-517C-406F-8E44-960A1F659706}" type="datetimeFigureOut">
              <a:rPr lang="fr-CH" smtClean="0"/>
              <a:t>06.06.2017</a:t>
            </a:fld>
            <a:endParaRPr lang="fr-CH"/>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CH"/>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FAE93F0-EA5E-445D-B65C-604B6AAA59A0}" type="slidenum">
              <a:rPr lang="fr-CH" smtClean="0"/>
              <a:t>‹N°›</a:t>
            </a:fld>
            <a:endParaRPr lang="fr-CH"/>
          </a:p>
        </p:txBody>
      </p:sp>
    </p:spTree>
    <p:extLst>
      <p:ext uri="{BB962C8B-B14F-4D97-AF65-F5344CB8AC3E}">
        <p14:creationId xmlns:p14="http://schemas.microsoft.com/office/powerpoint/2010/main" val="40292847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4EDFCC-1B7F-4BC0-92C1-640088A69002}" type="datetimeFigureOut">
              <a:rPr lang="fr-CH" smtClean="0"/>
              <a:t>06.06.2017</a:t>
            </a:fld>
            <a:endParaRPr lang="fr-CH"/>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CH"/>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CH"/>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2C171B-FFE1-4904-906A-CBD353C72F32}" type="slidenum">
              <a:rPr lang="fr-CH" smtClean="0"/>
              <a:t>‹N°›</a:t>
            </a:fld>
            <a:endParaRPr lang="fr-CH"/>
          </a:p>
        </p:txBody>
      </p:sp>
    </p:spTree>
    <p:extLst>
      <p:ext uri="{BB962C8B-B14F-4D97-AF65-F5344CB8AC3E}">
        <p14:creationId xmlns:p14="http://schemas.microsoft.com/office/powerpoint/2010/main" val="1478621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lvl1pPr>
              <a:defRPr baseline="0">
                <a:solidFill>
                  <a:srgbClr val="333399"/>
                </a:solidFill>
              </a:defRPr>
            </a:lvl1pPr>
          </a:lstStyle>
          <a:p>
            <a:r>
              <a:rPr lang="fr-FR" dirty="0" smtClean="0"/>
              <a:t>Modifiez le style du titre</a:t>
            </a:r>
            <a:endParaRPr lang="fr-CH" dirty="0"/>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Modifiez le style des sous-titres du masque</a:t>
            </a:r>
            <a:endParaRPr lang="fr-CH" dirty="0"/>
          </a:p>
        </p:txBody>
      </p:sp>
      <p:sp>
        <p:nvSpPr>
          <p:cNvPr id="4" name="Espace réservé de la date 3"/>
          <p:cNvSpPr>
            <a:spLocks noGrp="1"/>
          </p:cNvSpPr>
          <p:nvPr>
            <p:ph type="dt" sz="half" idx="10"/>
          </p:nvPr>
        </p:nvSpPr>
        <p:spPr/>
        <p:txBody>
          <a:bodyPr/>
          <a:lstStyle/>
          <a:p>
            <a:fld id="{D5C644EF-4303-4D0C-B8D8-2DC0AF48C78B}"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‹N°›</a:t>
            </a:fld>
            <a:endParaRPr lang="fr-CH"/>
          </a:p>
        </p:txBody>
      </p:sp>
    </p:spTree>
    <p:extLst>
      <p:ext uri="{BB962C8B-B14F-4D97-AF65-F5344CB8AC3E}">
        <p14:creationId xmlns:p14="http://schemas.microsoft.com/office/powerpoint/2010/main" val="371522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1609923"/>
            <a:ext cx="8229600" cy="1143000"/>
          </a:xfrm>
        </p:spPr>
        <p:txBody>
          <a:bodyPr/>
          <a:lstStyle>
            <a:lvl1pPr>
              <a:defRPr baseline="0">
                <a:solidFill>
                  <a:srgbClr val="333399"/>
                </a:solidFill>
              </a:defRPr>
            </a:lvl1pPr>
          </a:lstStyle>
          <a:p>
            <a:r>
              <a:rPr lang="fr-FR" dirty="0" smtClean="0"/>
              <a:t>Modifiez le style du titre</a:t>
            </a:r>
            <a:endParaRPr lang="fr-CH" dirty="0"/>
          </a:p>
        </p:txBody>
      </p:sp>
      <p:sp>
        <p:nvSpPr>
          <p:cNvPr id="3" name="Espace réservé du texte vertical 2"/>
          <p:cNvSpPr>
            <a:spLocks noGrp="1"/>
          </p:cNvSpPr>
          <p:nvPr>
            <p:ph type="body" orient="vert" idx="1"/>
          </p:nvPr>
        </p:nvSpPr>
        <p:spPr>
          <a:xfrm>
            <a:off x="457200" y="2935485"/>
            <a:ext cx="8229600" cy="3373835"/>
          </a:xfrm>
        </p:spPr>
        <p:txBody>
          <a:bodyPr vert="eaVert"/>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CH" dirty="0"/>
          </a:p>
        </p:txBody>
      </p:sp>
      <p:sp>
        <p:nvSpPr>
          <p:cNvPr id="4" name="Espace réservé de la date 3"/>
          <p:cNvSpPr>
            <a:spLocks noGrp="1"/>
          </p:cNvSpPr>
          <p:nvPr>
            <p:ph type="dt" sz="half" idx="10"/>
          </p:nvPr>
        </p:nvSpPr>
        <p:spPr/>
        <p:txBody>
          <a:bodyPr/>
          <a:lstStyle/>
          <a:p>
            <a:fld id="{96FDB4E8-9969-482F-8AD0-43879284A306}"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‹N°›</a:t>
            </a:fld>
            <a:endParaRPr lang="fr-CH"/>
          </a:p>
        </p:txBody>
      </p:sp>
    </p:spTree>
    <p:extLst>
      <p:ext uri="{BB962C8B-B14F-4D97-AF65-F5344CB8AC3E}">
        <p14:creationId xmlns:p14="http://schemas.microsoft.com/office/powerpoint/2010/main" val="2617481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1609923"/>
            <a:ext cx="2057400" cy="4699397"/>
          </a:xfrm>
        </p:spPr>
        <p:txBody>
          <a:bodyPr vert="eaVert"/>
          <a:lstStyle>
            <a:lvl1pPr>
              <a:defRPr baseline="0">
                <a:solidFill>
                  <a:srgbClr val="333399"/>
                </a:solidFill>
              </a:defRPr>
            </a:lvl1pPr>
          </a:lstStyle>
          <a:p>
            <a:r>
              <a:rPr lang="fr-FR" dirty="0" smtClean="0"/>
              <a:t>Modifiez le style du titre</a:t>
            </a:r>
            <a:endParaRPr lang="fr-CH" dirty="0"/>
          </a:p>
        </p:txBody>
      </p:sp>
      <p:sp>
        <p:nvSpPr>
          <p:cNvPr id="3" name="Espace réservé du texte vertical 2"/>
          <p:cNvSpPr>
            <a:spLocks noGrp="1"/>
          </p:cNvSpPr>
          <p:nvPr>
            <p:ph type="body" orient="vert" idx="1"/>
          </p:nvPr>
        </p:nvSpPr>
        <p:spPr>
          <a:xfrm>
            <a:off x="457200" y="1609923"/>
            <a:ext cx="6019800" cy="4699397"/>
          </a:xfrm>
        </p:spPr>
        <p:txBody>
          <a:bodyPr vert="eaVert"/>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CH" dirty="0"/>
          </a:p>
        </p:txBody>
      </p:sp>
      <p:sp>
        <p:nvSpPr>
          <p:cNvPr id="4" name="Espace réservé de la date 3"/>
          <p:cNvSpPr>
            <a:spLocks noGrp="1"/>
          </p:cNvSpPr>
          <p:nvPr>
            <p:ph type="dt" sz="half" idx="10"/>
          </p:nvPr>
        </p:nvSpPr>
        <p:spPr/>
        <p:txBody>
          <a:bodyPr/>
          <a:lstStyle/>
          <a:p>
            <a:fld id="{47DA8D7B-3CEF-41B6-A5DD-F9480C26986F}"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‹N°›</a:t>
            </a:fld>
            <a:endParaRPr lang="fr-CH"/>
          </a:p>
        </p:txBody>
      </p:sp>
    </p:spTree>
    <p:extLst>
      <p:ext uri="{BB962C8B-B14F-4D97-AF65-F5344CB8AC3E}">
        <p14:creationId xmlns:p14="http://schemas.microsoft.com/office/powerpoint/2010/main" val="2307393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628800"/>
            <a:ext cx="8229600" cy="1143000"/>
          </a:xfrm>
        </p:spPr>
        <p:txBody>
          <a:bodyPr/>
          <a:lstStyle>
            <a:lvl1pPr>
              <a:defRPr baseline="0">
                <a:solidFill>
                  <a:srgbClr val="333399"/>
                </a:solidFill>
              </a:defRPr>
            </a:lvl1pPr>
          </a:lstStyle>
          <a:p>
            <a:r>
              <a:rPr lang="fr-FR" dirty="0" smtClean="0"/>
              <a:t>Modifiez le style du titre</a:t>
            </a:r>
            <a:endParaRPr lang="fr-CH" dirty="0"/>
          </a:p>
        </p:txBody>
      </p:sp>
      <p:sp>
        <p:nvSpPr>
          <p:cNvPr id="3" name="Espace réservé du contenu 2"/>
          <p:cNvSpPr>
            <a:spLocks noGrp="1"/>
          </p:cNvSpPr>
          <p:nvPr>
            <p:ph idx="1"/>
          </p:nvPr>
        </p:nvSpPr>
        <p:spPr>
          <a:xfrm>
            <a:off x="457200" y="2954363"/>
            <a:ext cx="8229600" cy="335495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‹N°›</a:t>
            </a:fld>
            <a:endParaRPr lang="fr-CH"/>
          </a:p>
        </p:txBody>
      </p:sp>
    </p:spTree>
    <p:extLst>
      <p:ext uri="{BB962C8B-B14F-4D97-AF65-F5344CB8AC3E}">
        <p14:creationId xmlns:p14="http://schemas.microsoft.com/office/powerpoint/2010/main" val="76120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baseline="0">
                <a:solidFill>
                  <a:srgbClr val="333399"/>
                </a:solidFill>
              </a:defRPr>
            </a:lvl1pPr>
          </a:lstStyle>
          <a:p>
            <a:r>
              <a:rPr lang="fr-FR" dirty="0" smtClean="0"/>
              <a:t>Modifiez le style du titre</a:t>
            </a:r>
            <a:endParaRPr lang="fr-CH" dirty="0"/>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D39838B-92F9-42B4-BF91-B63DAC3ED4C9}"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‹N°›</a:t>
            </a:fld>
            <a:endParaRPr lang="fr-CH"/>
          </a:p>
        </p:txBody>
      </p:sp>
    </p:spTree>
    <p:extLst>
      <p:ext uri="{BB962C8B-B14F-4D97-AF65-F5344CB8AC3E}">
        <p14:creationId xmlns:p14="http://schemas.microsoft.com/office/powerpoint/2010/main" val="1343842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1628800"/>
            <a:ext cx="8229600" cy="1143000"/>
          </a:xfrm>
        </p:spPr>
        <p:txBody>
          <a:bodyPr/>
          <a:lstStyle>
            <a:lvl1pPr>
              <a:defRPr baseline="0">
                <a:solidFill>
                  <a:srgbClr val="333399"/>
                </a:solidFill>
              </a:defRPr>
            </a:lvl1pPr>
          </a:lstStyle>
          <a:p>
            <a:r>
              <a:rPr lang="fr-FR" dirty="0" smtClean="0"/>
              <a:t>Modifiez le style du titre</a:t>
            </a:r>
            <a:endParaRPr lang="fr-CH" dirty="0"/>
          </a:p>
        </p:txBody>
      </p:sp>
      <p:sp>
        <p:nvSpPr>
          <p:cNvPr id="3" name="Espace réservé du contenu 2"/>
          <p:cNvSpPr>
            <a:spLocks noGrp="1"/>
          </p:cNvSpPr>
          <p:nvPr>
            <p:ph sz="half" idx="1"/>
          </p:nvPr>
        </p:nvSpPr>
        <p:spPr>
          <a:xfrm>
            <a:off x="457200" y="2954363"/>
            <a:ext cx="4038600" cy="335495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4" name="Espace réservé du contenu 3"/>
          <p:cNvSpPr>
            <a:spLocks noGrp="1"/>
          </p:cNvSpPr>
          <p:nvPr>
            <p:ph sz="half" idx="2"/>
          </p:nvPr>
        </p:nvSpPr>
        <p:spPr>
          <a:xfrm>
            <a:off x="4648200" y="2954363"/>
            <a:ext cx="4038600" cy="335495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5" name="Espace réservé de la date 4"/>
          <p:cNvSpPr>
            <a:spLocks noGrp="1"/>
          </p:cNvSpPr>
          <p:nvPr>
            <p:ph type="dt" sz="half" idx="10"/>
          </p:nvPr>
        </p:nvSpPr>
        <p:spPr/>
        <p:txBody>
          <a:bodyPr/>
          <a:lstStyle/>
          <a:p>
            <a:fld id="{36DF674D-9E83-4735-BA34-282B61E71659}" type="datetime4">
              <a:rPr lang="fr-CH" smtClean="0"/>
              <a:t>6 juin 2017</a:t>
            </a:fld>
            <a:endParaRPr lang="fr-CH"/>
          </a:p>
        </p:txBody>
      </p:sp>
      <p:sp>
        <p:nvSpPr>
          <p:cNvPr id="6" name="Espace réservé du pied de page 5"/>
          <p:cNvSpPr>
            <a:spLocks noGrp="1"/>
          </p:cNvSpPr>
          <p:nvPr>
            <p:ph type="ftr" sz="quarter" idx="11"/>
          </p:nvPr>
        </p:nvSpPr>
        <p:spPr/>
        <p:txBody>
          <a:bodyPr/>
          <a:lstStyle/>
          <a:p>
            <a:r>
              <a:rPr lang="fr-CH" smtClean="0"/>
              <a:t>Service des communes et du logement</a:t>
            </a:r>
            <a:endParaRPr lang="fr-CH"/>
          </a:p>
        </p:txBody>
      </p:sp>
      <p:sp>
        <p:nvSpPr>
          <p:cNvPr id="7" name="Espace réservé du numéro de diapositive 6"/>
          <p:cNvSpPr>
            <a:spLocks noGrp="1"/>
          </p:cNvSpPr>
          <p:nvPr>
            <p:ph type="sldNum" sz="quarter" idx="12"/>
          </p:nvPr>
        </p:nvSpPr>
        <p:spPr/>
        <p:txBody>
          <a:bodyPr/>
          <a:lstStyle/>
          <a:p>
            <a:fld id="{A8440F01-50E2-4640-8DF1-EDFFE88C8ACA}" type="slidenum">
              <a:rPr lang="fr-CH" smtClean="0"/>
              <a:t>‹N°›</a:t>
            </a:fld>
            <a:endParaRPr lang="fr-CH"/>
          </a:p>
        </p:txBody>
      </p:sp>
    </p:spTree>
    <p:extLst>
      <p:ext uri="{BB962C8B-B14F-4D97-AF65-F5344CB8AC3E}">
        <p14:creationId xmlns:p14="http://schemas.microsoft.com/office/powerpoint/2010/main" val="2741704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1609923"/>
            <a:ext cx="8229600" cy="1143000"/>
          </a:xfrm>
        </p:spPr>
        <p:txBody>
          <a:bodyPr/>
          <a:lstStyle>
            <a:lvl1pPr>
              <a:defRPr baseline="0">
                <a:solidFill>
                  <a:srgbClr val="333399"/>
                </a:solidFill>
              </a:defRPr>
            </a:lvl1pPr>
          </a:lstStyle>
          <a:p>
            <a:r>
              <a:rPr lang="fr-FR" dirty="0" smtClean="0"/>
              <a:t>Modifiez le style du titre</a:t>
            </a:r>
            <a:endParaRPr lang="fr-CH" dirty="0"/>
          </a:p>
        </p:txBody>
      </p:sp>
      <p:sp>
        <p:nvSpPr>
          <p:cNvPr id="3" name="Espace réservé du texte 2"/>
          <p:cNvSpPr>
            <a:spLocks noGrp="1"/>
          </p:cNvSpPr>
          <p:nvPr>
            <p:ph type="body" idx="1"/>
          </p:nvPr>
        </p:nvSpPr>
        <p:spPr>
          <a:xfrm>
            <a:off x="457200" y="287039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3510160"/>
            <a:ext cx="4040188" cy="27991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5" name="Espace réservé du texte 4"/>
          <p:cNvSpPr>
            <a:spLocks noGrp="1"/>
          </p:cNvSpPr>
          <p:nvPr>
            <p:ph type="body" sz="quarter" idx="3"/>
          </p:nvPr>
        </p:nvSpPr>
        <p:spPr>
          <a:xfrm>
            <a:off x="4645025" y="287039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3510160"/>
            <a:ext cx="4041775" cy="27991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7" name="Espace réservé de la date 6"/>
          <p:cNvSpPr>
            <a:spLocks noGrp="1"/>
          </p:cNvSpPr>
          <p:nvPr>
            <p:ph type="dt" sz="half" idx="10"/>
          </p:nvPr>
        </p:nvSpPr>
        <p:spPr/>
        <p:txBody>
          <a:bodyPr/>
          <a:lstStyle/>
          <a:p>
            <a:fld id="{0117226E-7BED-463B-B4E2-8B0A02A66A27}" type="datetime4">
              <a:rPr lang="fr-CH" smtClean="0"/>
              <a:t>6 juin 2017</a:t>
            </a:fld>
            <a:endParaRPr lang="fr-CH"/>
          </a:p>
        </p:txBody>
      </p:sp>
      <p:sp>
        <p:nvSpPr>
          <p:cNvPr id="8" name="Espace réservé du pied de page 7"/>
          <p:cNvSpPr>
            <a:spLocks noGrp="1"/>
          </p:cNvSpPr>
          <p:nvPr>
            <p:ph type="ftr" sz="quarter" idx="11"/>
          </p:nvPr>
        </p:nvSpPr>
        <p:spPr/>
        <p:txBody>
          <a:bodyPr/>
          <a:lstStyle/>
          <a:p>
            <a:r>
              <a:rPr lang="fr-CH" smtClean="0"/>
              <a:t>Service des communes et du logement</a:t>
            </a:r>
            <a:endParaRPr lang="fr-CH"/>
          </a:p>
        </p:txBody>
      </p:sp>
      <p:sp>
        <p:nvSpPr>
          <p:cNvPr id="9" name="Espace réservé du numéro de diapositive 8"/>
          <p:cNvSpPr>
            <a:spLocks noGrp="1"/>
          </p:cNvSpPr>
          <p:nvPr>
            <p:ph type="sldNum" sz="quarter" idx="12"/>
          </p:nvPr>
        </p:nvSpPr>
        <p:spPr/>
        <p:txBody>
          <a:bodyPr/>
          <a:lstStyle/>
          <a:p>
            <a:fld id="{A8440F01-50E2-4640-8DF1-EDFFE88C8ACA}" type="slidenum">
              <a:rPr lang="fr-CH" smtClean="0"/>
              <a:t>‹N°›</a:t>
            </a:fld>
            <a:endParaRPr lang="fr-CH"/>
          </a:p>
        </p:txBody>
      </p:sp>
    </p:spTree>
    <p:extLst>
      <p:ext uri="{BB962C8B-B14F-4D97-AF65-F5344CB8AC3E}">
        <p14:creationId xmlns:p14="http://schemas.microsoft.com/office/powerpoint/2010/main" val="1726711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1628800"/>
            <a:ext cx="8229600" cy="1143000"/>
          </a:xfrm>
        </p:spPr>
        <p:txBody>
          <a:bodyPr/>
          <a:lstStyle>
            <a:lvl1pPr>
              <a:defRPr baseline="0">
                <a:solidFill>
                  <a:srgbClr val="333399"/>
                </a:solidFill>
              </a:defRPr>
            </a:lvl1pPr>
          </a:lstStyle>
          <a:p>
            <a:r>
              <a:rPr lang="fr-FR" dirty="0" smtClean="0"/>
              <a:t>Modifiez le style du titre</a:t>
            </a:r>
            <a:endParaRPr lang="fr-CH" dirty="0"/>
          </a:p>
        </p:txBody>
      </p:sp>
      <p:sp>
        <p:nvSpPr>
          <p:cNvPr id="3" name="Espace réservé de la date 2"/>
          <p:cNvSpPr>
            <a:spLocks noGrp="1"/>
          </p:cNvSpPr>
          <p:nvPr>
            <p:ph type="dt" sz="half" idx="10"/>
          </p:nvPr>
        </p:nvSpPr>
        <p:spPr/>
        <p:txBody>
          <a:bodyPr/>
          <a:lstStyle/>
          <a:p>
            <a:fld id="{23639919-57DE-428F-BD42-785508B921B3}" type="datetime4">
              <a:rPr lang="fr-CH" smtClean="0"/>
              <a:t>6 juin 2017</a:t>
            </a:fld>
            <a:endParaRPr lang="fr-CH"/>
          </a:p>
        </p:txBody>
      </p:sp>
      <p:sp>
        <p:nvSpPr>
          <p:cNvPr id="4" name="Espace réservé du pied de page 3"/>
          <p:cNvSpPr>
            <a:spLocks noGrp="1"/>
          </p:cNvSpPr>
          <p:nvPr>
            <p:ph type="ftr" sz="quarter" idx="11"/>
          </p:nvPr>
        </p:nvSpPr>
        <p:spPr/>
        <p:txBody>
          <a:bodyPr/>
          <a:lstStyle/>
          <a:p>
            <a:r>
              <a:rPr lang="fr-CH" smtClean="0"/>
              <a:t>Service des communes et du logement</a:t>
            </a:r>
            <a:endParaRPr lang="fr-CH"/>
          </a:p>
        </p:txBody>
      </p:sp>
      <p:sp>
        <p:nvSpPr>
          <p:cNvPr id="5" name="Espace réservé du numéro de diapositive 4"/>
          <p:cNvSpPr>
            <a:spLocks noGrp="1"/>
          </p:cNvSpPr>
          <p:nvPr>
            <p:ph type="sldNum" sz="quarter" idx="12"/>
          </p:nvPr>
        </p:nvSpPr>
        <p:spPr/>
        <p:txBody>
          <a:bodyPr/>
          <a:lstStyle/>
          <a:p>
            <a:fld id="{A8440F01-50E2-4640-8DF1-EDFFE88C8ACA}" type="slidenum">
              <a:rPr lang="fr-CH" smtClean="0"/>
              <a:t>‹N°›</a:t>
            </a:fld>
            <a:endParaRPr lang="fr-CH"/>
          </a:p>
        </p:txBody>
      </p:sp>
    </p:spTree>
    <p:extLst>
      <p:ext uri="{BB962C8B-B14F-4D97-AF65-F5344CB8AC3E}">
        <p14:creationId xmlns:p14="http://schemas.microsoft.com/office/powerpoint/2010/main" val="2094732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32C6680-A3A6-4BFE-94C7-63D94B6750EA}" type="datetime4">
              <a:rPr lang="fr-CH" smtClean="0"/>
              <a:t>6 juin 2017</a:t>
            </a:fld>
            <a:endParaRPr lang="fr-CH"/>
          </a:p>
        </p:txBody>
      </p:sp>
      <p:sp>
        <p:nvSpPr>
          <p:cNvPr id="3" name="Espace réservé du pied de page 2"/>
          <p:cNvSpPr>
            <a:spLocks noGrp="1"/>
          </p:cNvSpPr>
          <p:nvPr>
            <p:ph type="ftr" sz="quarter" idx="11"/>
          </p:nvPr>
        </p:nvSpPr>
        <p:spPr/>
        <p:txBody>
          <a:bodyPr/>
          <a:lstStyle/>
          <a:p>
            <a:r>
              <a:rPr lang="fr-CH" smtClean="0"/>
              <a:t>Service des communes et du logement</a:t>
            </a:r>
            <a:endParaRPr lang="fr-CH"/>
          </a:p>
        </p:txBody>
      </p:sp>
      <p:sp>
        <p:nvSpPr>
          <p:cNvPr id="4" name="Espace réservé du numéro de diapositive 3"/>
          <p:cNvSpPr>
            <a:spLocks noGrp="1"/>
          </p:cNvSpPr>
          <p:nvPr>
            <p:ph type="sldNum" sz="quarter" idx="12"/>
          </p:nvPr>
        </p:nvSpPr>
        <p:spPr/>
        <p:txBody>
          <a:bodyPr/>
          <a:lstStyle/>
          <a:p>
            <a:fld id="{A8440F01-50E2-4640-8DF1-EDFFE88C8ACA}" type="slidenum">
              <a:rPr lang="fr-CH" smtClean="0"/>
              <a:t>‹N°›</a:t>
            </a:fld>
            <a:endParaRPr lang="fr-CH"/>
          </a:p>
        </p:txBody>
      </p:sp>
    </p:spTree>
    <p:extLst>
      <p:ext uri="{BB962C8B-B14F-4D97-AF65-F5344CB8AC3E}">
        <p14:creationId xmlns:p14="http://schemas.microsoft.com/office/powerpoint/2010/main" val="1045837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1608335"/>
            <a:ext cx="3008313" cy="1162050"/>
          </a:xfrm>
        </p:spPr>
        <p:txBody>
          <a:bodyPr anchor="b"/>
          <a:lstStyle>
            <a:lvl1pPr algn="l">
              <a:defRPr sz="2000" b="1" baseline="0">
                <a:solidFill>
                  <a:srgbClr val="333399"/>
                </a:solidFill>
              </a:defRPr>
            </a:lvl1pPr>
          </a:lstStyle>
          <a:p>
            <a:r>
              <a:rPr lang="fr-FR" dirty="0" smtClean="0"/>
              <a:t>Modifiez le style du titre</a:t>
            </a:r>
            <a:endParaRPr lang="fr-CH" dirty="0"/>
          </a:p>
        </p:txBody>
      </p:sp>
      <p:sp>
        <p:nvSpPr>
          <p:cNvPr id="3" name="Espace réservé du contenu 2"/>
          <p:cNvSpPr>
            <a:spLocks noGrp="1"/>
          </p:cNvSpPr>
          <p:nvPr>
            <p:ph idx="1"/>
          </p:nvPr>
        </p:nvSpPr>
        <p:spPr>
          <a:xfrm>
            <a:off x="3575050" y="1608335"/>
            <a:ext cx="5111750" cy="47009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4" name="Espace réservé du texte 3"/>
          <p:cNvSpPr>
            <a:spLocks noGrp="1"/>
          </p:cNvSpPr>
          <p:nvPr>
            <p:ph type="body" sz="half" idx="2"/>
          </p:nvPr>
        </p:nvSpPr>
        <p:spPr>
          <a:xfrm>
            <a:off x="457200" y="2770385"/>
            <a:ext cx="3008313" cy="353893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DBFC35B-4983-4B0A-A49A-695ACE3AAAD1}" type="datetime4">
              <a:rPr lang="fr-CH" smtClean="0"/>
              <a:t>6 juin 2017</a:t>
            </a:fld>
            <a:endParaRPr lang="fr-CH"/>
          </a:p>
        </p:txBody>
      </p:sp>
      <p:sp>
        <p:nvSpPr>
          <p:cNvPr id="6" name="Espace réservé du pied de page 5"/>
          <p:cNvSpPr>
            <a:spLocks noGrp="1"/>
          </p:cNvSpPr>
          <p:nvPr>
            <p:ph type="ftr" sz="quarter" idx="11"/>
          </p:nvPr>
        </p:nvSpPr>
        <p:spPr/>
        <p:txBody>
          <a:bodyPr/>
          <a:lstStyle/>
          <a:p>
            <a:r>
              <a:rPr lang="fr-CH" smtClean="0"/>
              <a:t>Service des communes et du logement</a:t>
            </a:r>
            <a:endParaRPr lang="fr-CH"/>
          </a:p>
        </p:txBody>
      </p:sp>
      <p:sp>
        <p:nvSpPr>
          <p:cNvPr id="7" name="Espace réservé du numéro de diapositive 6"/>
          <p:cNvSpPr>
            <a:spLocks noGrp="1"/>
          </p:cNvSpPr>
          <p:nvPr>
            <p:ph type="sldNum" sz="quarter" idx="12"/>
          </p:nvPr>
        </p:nvSpPr>
        <p:spPr/>
        <p:txBody>
          <a:bodyPr/>
          <a:lstStyle/>
          <a:p>
            <a:fld id="{A8440F01-50E2-4640-8DF1-EDFFE88C8ACA}" type="slidenum">
              <a:rPr lang="fr-CH" smtClean="0"/>
              <a:t>‹N°›</a:t>
            </a:fld>
            <a:endParaRPr lang="fr-CH"/>
          </a:p>
        </p:txBody>
      </p:sp>
    </p:spTree>
    <p:extLst>
      <p:ext uri="{BB962C8B-B14F-4D97-AF65-F5344CB8AC3E}">
        <p14:creationId xmlns:p14="http://schemas.microsoft.com/office/powerpoint/2010/main" val="255928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baseline="0">
                <a:solidFill>
                  <a:srgbClr val="333399"/>
                </a:solidFill>
              </a:defRPr>
            </a:lvl1pPr>
          </a:lstStyle>
          <a:p>
            <a:r>
              <a:rPr lang="fr-FR" dirty="0" smtClean="0"/>
              <a:t>Modifiez le style du titre</a:t>
            </a:r>
            <a:endParaRPr lang="fr-CH" dirty="0"/>
          </a:p>
        </p:txBody>
      </p:sp>
      <p:sp>
        <p:nvSpPr>
          <p:cNvPr id="3" name="Espace réservé pour une image  2"/>
          <p:cNvSpPr>
            <a:spLocks noGrp="1"/>
          </p:cNvSpPr>
          <p:nvPr>
            <p:ph type="pic" idx="1"/>
          </p:nvPr>
        </p:nvSpPr>
        <p:spPr>
          <a:xfrm>
            <a:off x="1792288" y="1556791"/>
            <a:ext cx="5486400" cy="317078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9CA8108-68B8-43AD-B04A-39B8AEB626DD}" type="datetime4">
              <a:rPr lang="fr-CH" smtClean="0"/>
              <a:t>6 juin 2017</a:t>
            </a:fld>
            <a:endParaRPr lang="fr-CH"/>
          </a:p>
        </p:txBody>
      </p:sp>
      <p:sp>
        <p:nvSpPr>
          <p:cNvPr id="6" name="Espace réservé du pied de page 5"/>
          <p:cNvSpPr>
            <a:spLocks noGrp="1"/>
          </p:cNvSpPr>
          <p:nvPr>
            <p:ph type="ftr" sz="quarter" idx="11"/>
          </p:nvPr>
        </p:nvSpPr>
        <p:spPr/>
        <p:txBody>
          <a:bodyPr/>
          <a:lstStyle/>
          <a:p>
            <a:r>
              <a:rPr lang="fr-CH" smtClean="0"/>
              <a:t>Service des communes et du logement</a:t>
            </a:r>
            <a:endParaRPr lang="fr-CH"/>
          </a:p>
        </p:txBody>
      </p:sp>
      <p:sp>
        <p:nvSpPr>
          <p:cNvPr id="7" name="Espace réservé du numéro de diapositive 6"/>
          <p:cNvSpPr>
            <a:spLocks noGrp="1"/>
          </p:cNvSpPr>
          <p:nvPr>
            <p:ph type="sldNum" sz="quarter" idx="12"/>
          </p:nvPr>
        </p:nvSpPr>
        <p:spPr/>
        <p:txBody>
          <a:bodyPr/>
          <a:lstStyle/>
          <a:p>
            <a:fld id="{A8440F01-50E2-4640-8DF1-EDFFE88C8ACA}" type="slidenum">
              <a:rPr lang="fr-CH" smtClean="0"/>
              <a:t>‹N°›</a:t>
            </a:fld>
            <a:endParaRPr lang="fr-CH"/>
          </a:p>
        </p:txBody>
      </p:sp>
    </p:spTree>
    <p:extLst>
      <p:ext uri="{BB962C8B-B14F-4D97-AF65-F5344CB8AC3E}">
        <p14:creationId xmlns:p14="http://schemas.microsoft.com/office/powerpoint/2010/main" val="69924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1609923"/>
            <a:ext cx="8229600" cy="1143000"/>
          </a:xfrm>
          <a:prstGeom prst="rect">
            <a:avLst/>
          </a:prstGeom>
        </p:spPr>
        <p:txBody>
          <a:bodyPr vert="horz" lIns="91440" tIns="45720" rIns="91440" bIns="45720" rtlCol="0" anchor="ctr">
            <a:normAutofit/>
          </a:bodyPr>
          <a:lstStyle/>
          <a:p>
            <a:r>
              <a:rPr lang="fr-FR" dirty="0" smtClean="0"/>
              <a:t>Modifiez le style du titre</a:t>
            </a:r>
            <a:endParaRPr lang="fr-CH" dirty="0"/>
          </a:p>
        </p:txBody>
      </p:sp>
      <p:sp>
        <p:nvSpPr>
          <p:cNvPr id="3" name="Espace réservé du texte 2"/>
          <p:cNvSpPr>
            <a:spLocks noGrp="1"/>
          </p:cNvSpPr>
          <p:nvPr>
            <p:ph type="body" idx="1"/>
          </p:nvPr>
        </p:nvSpPr>
        <p:spPr>
          <a:xfrm>
            <a:off x="457200" y="2935485"/>
            <a:ext cx="8229600" cy="3301827"/>
          </a:xfrm>
          <a:prstGeom prst="rect">
            <a:avLst/>
          </a:prstGeom>
        </p:spPr>
        <p:txBody>
          <a:bodyPr vert="horz" lIns="91440" tIns="45720" rIns="9144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CH" dirty="0"/>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923C7C-A297-40A1-A7E9-1B92F88811DF}" type="datetime4">
              <a:rPr lang="fr-CH" smtClean="0"/>
              <a:t>6 juin 2017</a:t>
            </a:fld>
            <a:endParaRPr lang="fr-CH"/>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CH" smtClean="0"/>
              <a:t>Service des communes et du logement</a:t>
            </a:r>
            <a:endParaRPr lang="fr-CH"/>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440F01-50E2-4640-8DF1-EDFFE88C8ACA}" type="slidenum">
              <a:rPr lang="fr-CH" smtClean="0"/>
              <a:t>‹N°›</a:t>
            </a:fld>
            <a:endParaRPr lang="fr-CH"/>
          </a:p>
        </p:txBody>
      </p:sp>
      <p:sp>
        <p:nvSpPr>
          <p:cNvPr id="7" name="Espace réservé du titre 1"/>
          <p:cNvSpPr txBox="1">
            <a:spLocks/>
          </p:cNvSpPr>
          <p:nvPr userDrawn="1"/>
        </p:nvSpPr>
        <p:spPr>
          <a:xfrm>
            <a:off x="1259632" y="188640"/>
            <a:ext cx="7437512"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rgbClr val="333399"/>
                </a:solidFill>
                <a:latin typeface="+mj-lt"/>
                <a:ea typeface="+mj-ea"/>
                <a:cs typeface="+mj-cs"/>
              </a:defRPr>
            </a:lvl1pPr>
          </a:lstStyle>
          <a:p>
            <a:pPr algn="l"/>
            <a:r>
              <a:rPr lang="fr-FR" sz="2000" baseline="0" dirty="0" smtClean="0">
                <a:solidFill>
                  <a:schemeClr val="tx1"/>
                </a:solidFill>
              </a:rPr>
              <a:t>Service des communes et du logement</a:t>
            </a:r>
          </a:p>
          <a:p>
            <a:pPr algn="l"/>
            <a:r>
              <a:rPr lang="fr-FR" sz="2000" b="1" baseline="0" dirty="0" smtClean="0">
                <a:solidFill>
                  <a:schemeClr val="tx1"/>
                </a:solidFill>
              </a:rPr>
              <a:t>Législature 2016-2021</a:t>
            </a:r>
            <a:endParaRPr lang="fr-CH" sz="2000" b="1" baseline="0" dirty="0">
              <a:solidFill>
                <a:schemeClr val="tx1"/>
              </a:solidFill>
            </a:endParaRPr>
          </a:p>
        </p:txBody>
      </p:sp>
      <p:pic>
        <p:nvPicPr>
          <p:cNvPr id="1026"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67544" y="188640"/>
            <a:ext cx="729183" cy="12511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63144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baseline="0">
          <a:solidFill>
            <a:srgbClr val="333399"/>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mailto:info.scl@vd.ch"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CH" b="1" dirty="0" smtClean="0"/>
              <a:t>Législature 2016-2021</a:t>
            </a:r>
            <a:br>
              <a:rPr lang="fr-CH" b="1" dirty="0" smtClean="0"/>
            </a:br>
            <a:r>
              <a:rPr lang="fr-CH" b="1" dirty="0" smtClean="0"/>
              <a:t>Cours pour les nouvelles autorités</a:t>
            </a:r>
            <a:endParaRPr lang="fr-CH" b="1" dirty="0"/>
          </a:p>
        </p:txBody>
      </p:sp>
      <p:sp>
        <p:nvSpPr>
          <p:cNvPr id="3" name="Sous-titre 2"/>
          <p:cNvSpPr>
            <a:spLocks noGrp="1"/>
          </p:cNvSpPr>
          <p:nvPr>
            <p:ph type="subTitle" idx="1"/>
          </p:nvPr>
        </p:nvSpPr>
        <p:spPr/>
        <p:txBody>
          <a:bodyPr/>
          <a:lstStyle/>
          <a:p>
            <a:r>
              <a:rPr lang="fr-CH" dirty="0" smtClean="0"/>
              <a:t>INFORMATIONS POUR LES AUTORITES COMMUNALES</a:t>
            </a:r>
            <a:endParaRPr lang="fr-CH" dirty="0"/>
          </a:p>
        </p:txBody>
      </p:sp>
    </p:spTree>
    <p:extLst>
      <p:ext uri="{BB962C8B-B14F-4D97-AF65-F5344CB8AC3E}">
        <p14:creationId xmlns:p14="http://schemas.microsoft.com/office/powerpoint/2010/main" val="11199740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CH" sz="3700" dirty="0" smtClean="0"/>
              <a:t>4. Répartition des compétences</a:t>
            </a:r>
            <a:br>
              <a:rPr lang="fr-CH" sz="3700" dirty="0" smtClean="0"/>
            </a:br>
            <a:r>
              <a:rPr lang="fr-CH" sz="3700" dirty="0" smtClean="0"/>
              <a:t>municipalité – conseil général/communal</a:t>
            </a:r>
            <a:endParaRPr lang="fr-CH" sz="3700" dirty="0"/>
          </a:p>
        </p:txBody>
      </p:sp>
      <p:sp>
        <p:nvSpPr>
          <p:cNvPr id="3" name="Espace réservé du contenu 2"/>
          <p:cNvSpPr>
            <a:spLocks noGrp="1"/>
          </p:cNvSpPr>
          <p:nvPr>
            <p:ph idx="1"/>
          </p:nvPr>
        </p:nvSpPr>
        <p:spPr/>
        <p:txBody>
          <a:bodyPr>
            <a:normAutofit fontScale="25000" lnSpcReduction="20000"/>
          </a:bodyPr>
          <a:lstStyle/>
          <a:p>
            <a:r>
              <a:rPr lang="fr-CH" sz="7200" dirty="0"/>
              <a:t>Compétence communale</a:t>
            </a:r>
          </a:p>
          <a:p>
            <a:endParaRPr lang="fr-CH" dirty="0"/>
          </a:p>
          <a:p>
            <a:pPr lvl="1"/>
            <a:r>
              <a:rPr lang="fr-CH" sz="6000" dirty="0"/>
              <a:t>La répartition des domaines de compétence entre les différents niveaux de pouvoir (Confédération, Cantons, communes) repose sur les constitutions et les législations cantonales.</a:t>
            </a:r>
          </a:p>
          <a:p>
            <a:endParaRPr lang="fr-CH" dirty="0"/>
          </a:p>
          <a:p>
            <a:r>
              <a:rPr lang="fr-CH" sz="7200" dirty="0"/>
              <a:t>Compétence municipale</a:t>
            </a:r>
          </a:p>
          <a:p>
            <a:endParaRPr lang="fr-CH" dirty="0"/>
          </a:p>
          <a:p>
            <a:pPr lvl="1"/>
            <a:r>
              <a:rPr lang="fr-CH" sz="6000" dirty="0"/>
              <a:t>Selon la Constitution du Canton de Vaud, la municipalité jouit d’une compétence générale résiduelle (art. 150 al. 2 </a:t>
            </a:r>
            <a:r>
              <a:rPr lang="fr-CH" sz="6000" dirty="0" err="1"/>
              <a:t>Cst</a:t>
            </a:r>
            <a:r>
              <a:rPr lang="fr-CH" sz="6000" dirty="0" smtClean="0"/>
              <a:t>).</a:t>
            </a:r>
            <a:endParaRPr lang="fr-CH" sz="6000" dirty="0"/>
          </a:p>
          <a:p>
            <a:pPr lvl="1"/>
            <a:r>
              <a:rPr lang="fr-CH" sz="6000" i="1" dirty="0" smtClean="0"/>
              <a:t>«</a:t>
            </a:r>
            <a:r>
              <a:rPr lang="fr-CH" sz="6000" i="1" dirty="0"/>
              <a:t>Elle a toutes les compétences communales, à l'exception de celles attribuées par la </a:t>
            </a:r>
            <a:r>
              <a:rPr lang="fr-CH" sz="6000" i="1" dirty="0" smtClean="0"/>
              <a:t>Constitution ou </a:t>
            </a:r>
            <a:r>
              <a:rPr lang="fr-CH" sz="6000" i="1" dirty="0"/>
              <a:t>la loi à l'autorité délibérante».</a:t>
            </a:r>
          </a:p>
          <a:p>
            <a:pPr marL="452437" lvl="1" indent="0">
              <a:buNone/>
            </a:pPr>
            <a:endParaRPr lang="fr-CH" sz="6000" dirty="0" smtClean="0"/>
          </a:p>
          <a:p>
            <a:pPr marL="452437" lvl="1" indent="0">
              <a:buNone/>
            </a:pPr>
            <a:r>
              <a:rPr lang="fr-CH" sz="6000" b="1" dirty="0" smtClean="0"/>
              <a:t>La municipalité est compétente pour la gestion opérationnelle de la commune; à savoir: L’administration des services publics, des biens communaux, du domaine public et de la gestion du personnel</a:t>
            </a:r>
            <a:r>
              <a:rPr lang="fr-CH" sz="6400" dirty="0" smtClean="0"/>
              <a:t>.</a:t>
            </a:r>
            <a:endParaRPr lang="fr-CH" sz="6400" dirty="0"/>
          </a:p>
          <a:p>
            <a:endParaRPr lang="fr-CH"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10</a:t>
            </a:fld>
            <a:endParaRPr lang="fr-CH"/>
          </a:p>
        </p:txBody>
      </p:sp>
    </p:spTree>
    <p:extLst>
      <p:ext uri="{BB962C8B-B14F-4D97-AF65-F5344CB8AC3E}">
        <p14:creationId xmlns:p14="http://schemas.microsoft.com/office/powerpoint/2010/main" val="164340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CH" sz="3700" dirty="0" smtClean="0"/>
              <a:t>4. Répartition des compétences</a:t>
            </a:r>
            <a:br>
              <a:rPr lang="fr-CH" sz="3700" dirty="0" smtClean="0"/>
            </a:br>
            <a:r>
              <a:rPr lang="fr-CH" sz="3700" dirty="0" smtClean="0"/>
              <a:t>municipalité – conseil général/communal</a:t>
            </a:r>
            <a:endParaRPr lang="fr-CH" sz="3700" dirty="0"/>
          </a:p>
        </p:txBody>
      </p:sp>
      <p:sp>
        <p:nvSpPr>
          <p:cNvPr id="3" name="Espace réservé du contenu 2"/>
          <p:cNvSpPr>
            <a:spLocks noGrp="1"/>
          </p:cNvSpPr>
          <p:nvPr>
            <p:ph idx="1"/>
          </p:nvPr>
        </p:nvSpPr>
        <p:spPr/>
        <p:txBody>
          <a:bodyPr>
            <a:normAutofit fontScale="25000" lnSpcReduction="20000"/>
          </a:bodyPr>
          <a:lstStyle/>
          <a:p>
            <a:pPr marL="0" indent="0">
              <a:buNone/>
            </a:pPr>
            <a:r>
              <a:rPr lang="fr-CH" sz="7200" b="1" dirty="0"/>
              <a:t>Les tâches principales des </a:t>
            </a:r>
            <a:r>
              <a:rPr lang="fr-CH" sz="7200" b="1" dirty="0" smtClean="0"/>
              <a:t>municipalités </a:t>
            </a:r>
            <a:r>
              <a:rPr lang="fr-CH" sz="7200" b="1" dirty="0"/>
              <a:t>sont énumérées au chapitre III de la Loi sur les communes (art. 42 à 44 LC)</a:t>
            </a:r>
          </a:p>
          <a:p>
            <a:endParaRPr lang="fr-CH" sz="7200" dirty="0"/>
          </a:p>
          <a:p>
            <a:r>
              <a:rPr lang="fr-CH" sz="7200" dirty="0"/>
              <a:t>L’administration des services publics, y compris celle des services industriels (art 42 al. 1 ch. 1 LC</a:t>
            </a:r>
            <a:r>
              <a:rPr lang="fr-CH" sz="7200" dirty="0" smtClean="0"/>
              <a:t>);</a:t>
            </a:r>
          </a:p>
          <a:p>
            <a:endParaRPr lang="fr-CH" sz="7200" dirty="0"/>
          </a:p>
          <a:p>
            <a:r>
              <a:rPr lang="fr-CH" sz="7200" dirty="0"/>
              <a:t>L’administration des bien communaux, du domaine public et des biens affectés aux services publics (art 42 al. 1 ch. 2 LC</a:t>
            </a:r>
            <a:r>
              <a:rPr lang="fr-CH" sz="7200" dirty="0" smtClean="0"/>
              <a:t>);</a:t>
            </a:r>
          </a:p>
          <a:p>
            <a:endParaRPr lang="fr-CH" sz="7200" dirty="0"/>
          </a:p>
          <a:p>
            <a:r>
              <a:rPr lang="fr-CH" sz="7200" dirty="0"/>
              <a:t>La nomination des collaborateurs et employés de la commune, la fixation de leur traitement et l’exercice du pouvoir disciplinaire (art. 42 al. 1 ch. 3 LC</a:t>
            </a:r>
            <a:r>
              <a:rPr lang="fr-CH" sz="7200" dirty="0" smtClean="0"/>
              <a:t>);</a:t>
            </a:r>
            <a:endParaRPr lang="fr-CH" sz="7200"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11</a:t>
            </a:fld>
            <a:endParaRPr lang="fr-CH"/>
          </a:p>
        </p:txBody>
      </p:sp>
    </p:spTree>
    <p:extLst>
      <p:ext uri="{BB962C8B-B14F-4D97-AF65-F5344CB8AC3E}">
        <p14:creationId xmlns:p14="http://schemas.microsoft.com/office/powerpoint/2010/main" val="3408608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CH" sz="3700" dirty="0" smtClean="0"/>
              <a:t>4. Répartition des compétences</a:t>
            </a:r>
            <a:br>
              <a:rPr lang="fr-CH" sz="3700" dirty="0" smtClean="0"/>
            </a:br>
            <a:r>
              <a:rPr lang="fr-CH" sz="3700" dirty="0" smtClean="0"/>
              <a:t>municipalité – conseil général/communal</a:t>
            </a:r>
            <a:endParaRPr lang="fr-CH" sz="3700" dirty="0"/>
          </a:p>
        </p:txBody>
      </p:sp>
      <p:sp>
        <p:nvSpPr>
          <p:cNvPr id="3" name="Espace réservé du contenu 2"/>
          <p:cNvSpPr>
            <a:spLocks noGrp="1"/>
          </p:cNvSpPr>
          <p:nvPr>
            <p:ph idx="1"/>
          </p:nvPr>
        </p:nvSpPr>
        <p:spPr/>
        <p:txBody>
          <a:bodyPr>
            <a:normAutofit fontScale="25000" lnSpcReduction="20000"/>
          </a:bodyPr>
          <a:lstStyle/>
          <a:p>
            <a:r>
              <a:rPr lang="fr-CH" sz="7200" dirty="0" smtClean="0"/>
              <a:t>La </a:t>
            </a:r>
            <a:r>
              <a:rPr lang="fr-CH" sz="7200" dirty="0"/>
              <a:t>police dans la limite des compétences communales (art 43 LC);</a:t>
            </a:r>
          </a:p>
          <a:p>
            <a:pPr lvl="1"/>
            <a:r>
              <a:rPr lang="fr-CH" sz="6000" dirty="0" smtClean="0"/>
              <a:t>Sécurité</a:t>
            </a:r>
            <a:r>
              <a:rPr lang="fr-CH" sz="6000" dirty="0"/>
              <a:t>, ordre et repos public</a:t>
            </a:r>
          </a:p>
          <a:p>
            <a:pPr lvl="1"/>
            <a:r>
              <a:rPr lang="fr-CH" sz="6000" dirty="0"/>
              <a:t>S</a:t>
            </a:r>
            <a:r>
              <a:rPr lang="fr-CH" sz="6000" dirty="0" smtClean="0"/>
              <a:t>ervice </a:t>
            </a:r>
            <a:r>
              <a:rPr lang="fr-CH" sz="6000" dirty="0"/>
              <a:t>du feu</a:t>
            </a:r>
          </a:p>
          <a:p>
            <a:pPr lvl="1"/>
            <a:r>
              <a:rPr lang="fr-CH" sz="6000" dirty="0"/>
              <a:t>S</a:t>
            </a:r>
            <a:r>
              <a:rPr lang="fr-CH" sz="6000" dirty="0" smtClean="0"/>
              <a:t>alubrité</a:t>
            </a:r>
            <a:endParaRPr lang="fr-CH" sz="6000" dirty="0"/>
          </a:p>
          <a:p>
            <a:pPr lvl="1"/>
            <a:r>
              <a:rPr lang="fr-CH" sz="6000" dirty="0"/>
              <a:t>P</a:t>
            </a:r>
            <a:r>
              <a:rPr lang="fr-CH" sz="6000" dirty="0" smtClean="0"/>
              <a:t>olice </a:t>
            </a:r>
            <a:r>
              <a:rPr lang="fr-CH" sz="6000" dirty="0"/>
              <a:t>des inhumations des incinérations et des cimetières</a:t>
            </a:r>
          </a:p>
          <a:p>
            <a:pPr lvl="1"/>
            <a:r>
              <a:rPr lang="fr-CH" sz="6000" dirty="0"/>
              <a:t>P</a:t>
            </a:r>
            <a:r>
              <a:rPr lang="fr-CH" sz="6000" dirty="0" smtClean="0"/>
              <a:t>olice </a:t>
            </a:r>
            <a:r>
              <a:rPr lang="fr-CH" sz="6000" dirty="0"/>
              <a:t>des mœurs</a:t>
            </a:r>
          </a:p>
          <a:p>
            <a:pPr lvl="1"/>
            <a:r>
              <a:rPr lang="fr-CH" sz="6000" dirty="0"/>
              <a:t>P</a:t>
            </a:r>
            <a:r>
              <a:rPr lang="fr-CH" sz="6000" dirty="0" smtClean="0"/>
              <a:t>olice </a:t>
            </a:r>
            <a:r>
              <a:rPr lang="fr-CH" sz="6000" dirty="0"/>
              <a:t>de l’exercice des activités économiques</a:t>
            </a:r>
            <a:r>
              <a:rPr lang="fr-CH" sz="6000" dirty="0" smtClean="0"/>
              <a:t>.</a:t>
            </a:r>
          </a:p>
          <a:p>
            <a:pPr lvl="1"/>
            <a:endParaRPr lang="fr-CH" sz="6800" dirty="0"/>
          </a:p>
          <a:p>
            <a:r>
              <a:rPr lang="fr-CH" sz="7200" dirty="0"/>
              <a:t>Les tâches qui leur sont directement attribuées par la législation cantonale (voir lois cantonales).</a:t>
            </a:r>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12</a:t>
            </a:fld>
            <a:endParaRPr lang="fr-CH"/>
          </a:p>
        </p:txBody>
      </p:sp>
    </p:spTree>
    <p:extLst>
      <p:ext uri="{BB962C8B-B14F-4D97-AF65-F5344CB8AC3E}">
        <p14:creationId xmlns:p14="http://schemas.microsoft.com/office/powerpoint/2010/main" val="2098165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CH" sz="3700" dirty="0" smtClean="0"/>
              <a:t>4. Répartition des compétences</a:t>
            </a:r>
            <a:br>
              <a:rPr lang="fr-CH" sz="3700" dirty="0" smtClean="0"/>
            </a:br>
            <a:r>
              <a:rPr lang="fr-CH" sz="3700" dirty="0" smtClean="0"/>
              <a:t>municipalité – conseil général/communal</a:t>
            </a:r>
            <a:endParaRPr lang="fr-CH" sz="3700" dirty="0"/>
          </a:p>
        </p:txBody>
      </p:sp>
      <p:sp>
        <p:nvSpPr>
          <p:cNvPr id="3" name="Espace réservé du contenu 2"/>
          <p:cNvSpPr>
            <a:spLocks noGrp="1"/>
          </p:cNvSpPr>
          <p:nvPr>
            <p:ph idx="1"/>
          </p:nvPr>
        </p:nvSpPr>
        <p:spPr/>
        <p:txBody>
          <a:bodyPr>
            <a:normAutofit fontScale="25000" lnSpcReduction="20000"/>
          </a:bodyPr>
          <a:lstStyle/>
          <a:p>
            <a:r>
              <a:rPr lang="fr-CH" sz="7200" dirty="0"/>
              <a:t>Compétence </a:t>
            </a:r>
            <a:r>
              <a:rPr lang="fr-CH" sz="7200" dirty="0" smtClean="0"/>
              <a:t>du conseil général/communal</a:t>
            </a:r>
          </a:p>
          <a:p>
            <a:endParaRPr lang="fr-CH" dirty="0"/>
          </a:p>
          <a:p>
            <a:pPr lvl="1"/>
            <a:r>
              <a:rPr lang="fr-CH" sz="6000" dirty="0"/>
              <a:t>Selon la Constitution du Canton de Vaud, cet organe a des compétences spécifiques sauf en matière réglementaire, où il dispose de compétence générale (art 146 </a:t>
            </a:r>
            <a:r>
              <a:rPr lang="fr-CH" sz="6000" dirty="0" err="1"/>
              <a:t>Cst</a:t>
            </a:r>
            <a:r>
              <a:rPr lang="fr-CH" sz="6000" dirty="0" smtClean="0"/>
              <a:t>)</a:t>
            </a:r>
          </a:p>
          <a:p>
            <a:pPr lvl="1"/>
            <a:endParaRPr lang="fr-CH" sz="6000" dirty="0"/>
          </a:p>
          <a:p>
            <a:pPr marL="900113" lvl="1" indent="-442913">
              <a:buFont typeface="+mj-lt"/>
              <a:buAutoNum type="arabicPeriod"/>
            </a:pPr>
            <a:r>
              <a:rPr lang="fr-CH" sz="6000" i="1" dirty="0" smtClean="0"/>
              <a:t>«Le </a:t>
            </a:r>
            <a:r>
              <a:rPr lang="fr-CH" sz="6000" i="1" dirty="0"/>
              <a:t>conseil communal ou le conseil général :</a:t>
            </a:r>
          </a:p>
          <a:p>
            <a:pPr marL="1349375" lvl="2" indent="-449263" defTabSz="1800225">
              <a:buFont typeface="+mj-lt"/>
              <a:buAutoNum type="alphaLcParenR"/>
            </a:pPr>
            <a:r>
              <a:rPr lang="fr-CH" sz="5600" i="1" dirty="0" smtClean="0"/>
              <a:t>édicte </a:t>
            </a:r>
            <a:r>
              <a:rPr lang="fr-CH" sz="5600" i="1" dirty="0"/>
              <a:t>les règlements;</a:t>
            </a:r>
          </a:p>
          <a:p>
            <a:pPr marL="1349375" lvl="2" indent="-449263" defTabSz="1800225">
              <a:buFont typeface="+mj-lt"/>
              <a:buAutoNum type="alphaLcParenR"/>
            </a:pPr>
            <a:r>
              <a:rPr lang="fr-CH" sz="5600" i="1" dirty="0" smtClean="0"/>
              <a:t>adopte </a:t>
            </a:r>
            <a:r>
              <a:rPr lang="fr-CH" sz="5600" i="1" dirty="0"/>
              <a:t>l'arrêté d'imposition et le budget, et autorise les dépenses extraordinaires et les emprunts;</a:t>
            </a:r>
          </a:p>
          <a:p>
            <a:pPr marL="1349375" lvl="2" indent="-449263" defTabSz="1800225">
              <a:buFont typeface="+mj-lt"/>
              <a:buAutoNum type="alphaLcParenR"/>
            </a:pPr>
            <a:r>
              <a:rPr lang="fr-CH" sz="5600" i="1" dirty="0" smtClean="0"/>
              <a:t>se </a:t>
            </a:r>
            <a:r>
              <a:rPr lang="fr-CH" sz="5600" i="1" dirty="0"/>
              <a:t>prononce sur les collaborations intercommunales;</a:t>
            </a:r>
          </a:p>
          <a:p>
            <a:pPr marL="1349375" lvl="2" indent="-449263" defTabSz="1800225">
              <a:buFont typeface="+mj-lt"/>
              <a:buAutoNum type="alphaLcParenR"/>
            </a:pPr>
            <a:r>
              <a:rPr lang="fr-CH" sz="5600" i="1" dirty="0" smtClean="0"/>
              <a:t>décide </a:t>
            </a:r>
            <a:r>
              <a:rPr lang="fr-CH" sz="5600" i="1" dirty="0"/>
              <a:t>des projets d'acquisition et d'aliénation d'immeubles;</a:t>
            </a:r>
          </a:p>
          <a:p>
            <a:pPr marL="1349375" lvl="2" indent="-449263" defTabSz="1800225">
              <a:buFont typeface="+mj-lt"/>
              <a:buAutoNum type="alphaLcParenR"/>
            </a:pPr>
            <a:r>
              <a:rPr lang="fr-CH" sz="5600" i="1" dirty="0" smtClean="0"/>
              <a:t>contrôle </a:t>
            </a:r>
            <a:r>
              <a:rPr lang="fr-CH" sz="5600" i="1" dirty="0"/>
              <a:t>la gestion;</a:t>
            </a:r>
          </a:p>
          <a:p>
            <a:pPr marL="1349375" lvl="2" indent="-449263" defTabSz="1800225">
              <a:buFont typeface="+mj-lt"/>
              <a:buAutoNum type="alphaLcParenR"/>
            </a:pPr>
            <a:r>
              <a:rPr lang="fr-CH" sz="5600" i="1" dirty="0" smtClean="0"/>
              <a:t>adopte </a:t>
            </a:r>
            <a:r>
              <a:rPr lang="fr-CH" sz="5600" i="1" dirty="0"/>
              <a:t>les comptes</a:t>
            </a:r>
            <a:r>
              <a:rPr lang="fr-CH" sz="5600" i="1" dirty="0" smtClean="0"/>
              <a:t>.</a:t>
            </a:r>
          </a:p>
          <a:p>
            <a:pPr marL="900113" lvl="2" indent="-442913">
              <a:buFont typeface="+mj-lt"/>
              <a:buAutoNum type="alphaLcParenR"/>
            </a:pPr>
            <a:endParaRPr lang="fr-CH" sz="5600" i="1" dirty="0"/>
          </a:p>
          <a:p>
            <a:pPr marL="900113" lvl="1" indent="-442913">
              <a:buFont typeface="+mj-lt"/>
              <a:buAutoNum type="arabicPeriod"/>
            </a:pPr>
            <a:r>
              <a:rPr lang="fr-CH" sz="6000" i="1" dirty="0" smtClean="0"/>
              <a:t>La </a:t>
            </a:r>
            <a:r>
              <a:rPr lang="fr-CH" sz="6000" i="1" dirty="0"/>
              <a:t>loi peut lui confier d'autres compétences»</a:t>
            </a:r>
          </a:p>
          <a:p>
            <a:endParaRPr lang="fr-CH"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13</a:t>
            </a:fld>
            <a:endParaRPr lang="fr-CH"/>
          </a:p>
        </p:txBody>
      </p:sp>
    </p:spTree>
    <p:extLst>
      <p:ext uri="{BB962C8B-B14F-4D97-AF65-F5344CB8AC3E}">
        <p14:creationId xmlns:p14="http://schemas.microsoft.com/office/powerpoint/2010/main" val="4006490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CH" sz="3700" dirty="0" smtClean="0"/>
              <a:t>4. Répartition des compétences</a:t>
            </a:r>
            <a:br>
              <a:rPr lang="fr-CH" sz="3700" dirty="0" smtClean="0"/>
            </a:br>
            <a:r>
              <a:rPr lang="fr-CH" sz="3700" dirty="0" smtClean="0"/>
              <a:t>municipalité – conseil général/communal</a:t>
            </a:r>
            <a:endParaRPr lang="fr-CH" sz="3700" dirty="0"/>
          </a:p>
        </p:txBody>
      </p:sp>
      <p:sp>
        <p:nvSpPr>
          <p:cNvPr id="3" name="Espace réservé du contenu 2"/>
          <p:cNvSpPr>
            <a:spLocks noGrp="1"/>
          </p:cNvSpPr>
          <p:nvPr>
            <p:ph idx="1"/>
          </p:nvPr>
        </p:nvSpPr>
        <p:spPr/>
        <p:txBody>
          <a:bodyPr>
            <a:normAutofit/>
          </a:bodyPr>
          <a:lstStyle/>
          <a:p>
            <a:pPr lvl="1"/>
            <a:r>
              <a:rPr lang="fr-CH" sz="1500" dirty="0" smtClean="0"/>
              <a:t>La </a:t>
            </a:r>
            <a:r>
              <a:rPr lang="fr-CH" sz="1500" dirty="0"/>
              <a:t>Loi sur les communes reprend cette liste et l’étend (</a:t>
            </a:r>
            <a:r>
              <a:rPr lang="fr-CH" sz="1500" dirty="0" smtClean="0"/>
              <a:t>art. </a:t>
            </a:r>
            <a:r>
              <a:rPr lang="fr-CH" sz="1500" dirty="0"/>
              <a:t>4 LC notamment).</a:t>
            </a:r>
          </a:p>
          <a:p>
            <a:pPr lvl="1"/>
            <a:endParaRPr lang="fr-CH" sz="1500" dirty="0"/>
          </a:p>
          <a:p>
            <a:pPr lvl="1"/>
            <a:r>
              <a:rPr lang="fr-CH" sz="1500" dirty="0" smtClean="0"/>
              <a:t>Exemples:</a:t>
            </a:r>
          </a:p>
          <a:p>
            <a:pPr lvl="2"/>
            <a:r>
              <a:rPr lang="fr-CH" sz="1100" dirty="0" smtClean="0"/>
              <a:t>constitution </a:t>
            </a:r>
            <a:r>
              <a:rPr lang="fr-CH" sz="1100" dirty="0"/>
              <a:t>de sociétés commerciales, associations, fondations (art. 4 ch. 6bis </a:t>
            </a:r>
            <a:r>
              <a:rPr lang="fr-CH" sz="1100" dirty="0" smtClean="0"/>
              <a:t>LC)</a:t>
            </a:r>
          </a:p>
          <a:p>
            <a:pPr lvl="2"/>
            <a:r>
              <a:rPr lang="fr-CH" sz="1100" dirty="0" smtClean="0"/>
              <a:t>statut </a:t>
            </a:r>
            <a:r>
              <a:rPr lang="fr-CH" sz="1100" dirty="0"/>
              <a:t>des collaborateurs communaux et la base de leur rémunération (art. 4 ch. 9 </a:t>
            </a:r>
            <a:r>
              <a:rPr lang="fr-CH" sz="1100" dirty="0" smtClean="0"/>
              <a:t>LC)</a:t>
            </a:r>
          </a:p>
          <a:p>
            <a:pPr lvl="2"/>
            <a:r>
              <a:rPr lang="fr-CH" sz="1100" dirty="0" smtClean="0"/>
              <a:t>fixation </a:t>
            </a:r>
            <a:r>
              <a:rPr lang="fr-CH" sz="1100" dirty="0"/>
              <a:t>des indemnités de la municipalité (art. 29 </a:t>
            </a:r>
            <a:r>
              <a:rPr lang="fr-CH" sz="1100" dirty="0" smtClean="0"/>
              <a:t>LC)</a:t>
            </a:r>
          </a:p>
          <a:p>
            <a:pPr lvl="2"/>
            <a:r>
              <a:rPr lang="fr-CH" sz="1100" dirty="0" smtClean="0"/>
              <a:t>fixation </a:t>
            </a:r>
            <a:r>
              <a:rPr lang="fr-CH" sz="1100" dirty="0"/>
              <a:t>du nombre de municipaux ou de conseillers (art. 17 al. 3 et 47 al. 2 </a:t>
            </a:r>
            <a:r>
              <a:rPr lang="fr-CH" sz="1100" dirty="0" smtClean="0"/>
              <a:t>LC)</a:t>
            </a:r>
          </a:p>
          <a:p>
            <a:pPr lvl="2"/>
            <a:r>
              <a:rPr lang="fr-CH" sz="1100" dirty="0" smtClean="0"/>
              <a:t>etc</a:t>
            </a:r>
            <a:r>
              <a:rPr lang="fr-CH" sz="1100" dirty="0"/>
              <a:t>.</a:t>
            </a:r>
          </a:p>
          <a:p>
            <a:pPr lvl="1"/>
            <a:endParaRPr lang="fr-CH" sz="6000" dirty="0" smtClean="0"/>
          </a:p>
          <a:p>
            <a:pPr lvl="1"/>
            <a:endParaRPr lang="fr-CH" sz="6000" dirty="0" smtClean="0"/>
          </a:p>
          <a:p>
            <a:pPr lvl="1"/>
            <a:endParaRPr lang="fr-CH" sz="6000" dirty="0"/>
          </a:p>
          <a:p>
            <a:endParaRPr lang="fr-CH"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dirty="0"/>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14</a:t>
            </a:fld>
            <a:endParaRPr lang="fr-CH"/>
          </a:p>
        </p:txBody>
      </p:sp>
    </p:spTree>
    <p:extLst>
      <p:ext uri="{BB962C8B-B14F-4D97-AF65-F5344CB8AC3E}">
        <p14:creationId xmlns:p14="http://schemas.microsoft.com/office/powerpoint/2010/main" val="1334409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CH" sz="3700" dirty="0" smtClean="0"/>
              <a:t>4. Répartition des compétences</a:t>
            </a:r>
            <a:br>
              <a:rPr lang="fr-CH" sz="3700" dirty="0" smtClean="0"/>
            </a:br>
            <a:r>
              <a:rPr lang="fr-CH" sz="3700" dirty="0" smtClean="0"/>
              <a:t>municipalité – conseil général/communal</a:t>
            </a:r>
            <a:endParaRPr lang="fr-CH" sz="3700" dirty="0"/>
          </a:p>
        </p:txBody>
      </p:sp>
      <p:sp>
        <p:nvSpPr>
          <p:cNvPr id="3" name="Espace réservé du contenu 2"/>
          <p:cNvSpPr>
            <a:spLocks noGrp="1"/>
          </p:cNvSpPr>
          <p:nvPr>
            <p:ph idx="1"/>
          </p:nvPr>
        </p:nvSpPr>
        <p:spPr/>
        <p:txBody>
          <a:bodyPr>
            <a:noAutofit/>
          </a:bodyPr>
          <a:lstStyle/>
          <a:p>
            <a:r>
              <a:rPr lang="fr-CH" sz="1800" dirty="0" smtClean="0"/>
              <a:t>Cas particuliers des délégations du conseil en faveur de la municipalité (autorisation de début de législature)</a:t>
            </a:r>
          </a:p>
          <a:p>
            <a:pPr lvl="1"/>
            <a:r>
              <a:rPr lang="fr-CH" sz="1500" dirty="0" smtClean="0"/>
              <a:t>Le </a:t>
            </a:r>
            <a:r>
              <a:rPr lang="fr-CH" sz="1500" dirty="0"/>
              <a:t>conseil général/communal peut déléguer à l’autorité exécutive communale une partie des attributions que lui confère la loi, mais dans des domaines que celle-ci définit de manière exhaustive (art. 4 al. 1 ch. 6, 6bis, 7, 8 et 11 LC) </a:t>
            </a:r>
            <a:r>
              <a:rPr lang="fr-CH" sz="1500" dirty="0" smtClean="0"/>
              <a:t>:</a:t>
            </a:r>
          </a:p>
          <a:p>
            <a:pPr lvl="2"/>
            <a:r>
              <a:rPr lang="fr-CH" sz="1500" dirty="0"/>
              <a:t>En fixant une limite, une autorisation générale de statuer sur les acquisitions et aliénations d’immeubles, de droit réels immobiliers et d’action ou de </a:t>
            </a:r>
            <a:r>
              <a:rPr lang="fr-CH" sz="1500" dirty="0" smtClean="0"/>
              <a:t>parts </a:t>
            </a:r>
            <a:r>
              <a:rPr lang="fr-CH" sz="1500" dirty="0"/>
              <a:t>de sociétés immobilières;</a:t>
            </a:r>
          </a:p>
          <a:p>
            <a:pPr lvl="2"/>
            <a:r>
              <a:rPr lang="fr-CH" sz="1500" dirty="0"/>
              <a:t>En fixant une limite, une autorisation générale de statuer sur la constitution de sociétés commerciales, d’associations ou de fondations, ainsi que l’acquisition de participations dans les sociétés commerciales et l’adhésion à de telles entités;</a:t>
            </a:r>
          </a:p>
          <a:p>
            <a:pPr lvl="2"/>
            <a:endParaRPr lang="fr-CH" sz="1500"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dirty="0" smtClean="0"/>
              <a:t>Service des communes et du logement</a:t>
            </a:r>
            <a:endParaRPr lang="fr-CH" dirty="0"/>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15</a:t>
            </a:fld>
            <a:endParaRPr lang="fr-CH"/>
          </a:p>
        </p:txBody>
      </p:sp>
    </p:spTree>
    <p:extLst>
      <p:ext uri="{BB962C8B-B14F-4D97-AF65-F5344CB8AC3E}">
        <p14:creationId xmlns:p14="http://schemas.microsoft.com/office/powerpoint/2010/main" val="3273063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CH" sz="3700" dirty="0" smtClean="0"/>
              <a:t>4. Répartition des compétences</a:t>
            </a:r>
            <a:br>
              <a:rPr lang="fr-CH" sz="3700" dirty="0" smtClean="0"/>
            </a:br>
            <a:r>
              <a:rPr lang="fr-CH" sz="3700" dirty="0" smtClean="0"/>
              <a:t>municipalité – conseil général/communal</a:t>
            </a:r>
            <a:endParaRPr lang="fr-CH" sz="3700" dirty="0"/>
          </a:p>
        </p:txBody>
      </p:sp>
      <p:sp>
        <p:nvSpPr>
          <p:cNvPr id="3" name="Espace réservé du contenu 2"/>
          <p:cNvSpPr>
            <a:spLocks noGrp="1"/>
          </p:cNvSpPr>
          <p:nvPr>
            <p:ph idx="1"/>
          </p:nvPr>
        </p:nvSpPr>
        <p:spPr/>
        <p:txBody>
          <a:bodyPr>
            <a:noAutofit/>
          </a:bodyPr>
          <a:lstStyle/>
          <a:p>
            <a:pPr lvl="2"/>
            <a:r>
              <a:rPr lang="fr-CH" sz="1500" dirty="0" smtClean="0"/>
              <a:t>La </a:t>
            </a:r>
            <a:r>
              <a:rPr lang="fr-CH" sz="1500" dirty="0"/>
              <a:t>possibilité de déterminer le choix du moment et des modalités concernant les emprunts dont le conseil doit cependant autoriser le principe;</a:t>
            </a:r>
          </a:p>
          <a:p>
            <a:pPr lvl="2"/>
            <a:r>
              <a:rPr lang="fr-CH" sz="1500" dirty="0"/>
              <a:t>Une autorisation générale de plaider;</a:t>
            </a:r>
          </a:p>
          <a:p>
            <a:pPr lvl="2"/>
            <a:r>
              <a:rPr lang="fr-CH" sz="1500" dirty="0"/>
              <a:t>L’acceptation de legs et de donation avec </a:t>
            </a:r>
            <a:r>
              <a:rPr lang="fr-CH" sz="1500" dirty="0" smtClean="0"/>
              <a:t>charges, </a:t>
            </a:r>
            <a:r>
              <a:rPr lang="fr-CH" sz="1500" dirty="0"/>
              <a:t>ainsi que l’acceptation de successions (soumises au bénéfice d’inventaire</a:t>
            </a:r>
            <a:r>
              <a:rPr lang="fr-CH" sz="1500" dirty="0" smtClean="0"/>
              <a:t>).</a:t>
            </a:r>
          </a:p>
          <a:p>
            <a:pPr lvl="2"/>
            <a:endParaRPr lang="fr-CH" sz="1500" dirty="0"/>
          </a:p>
          <a:p>
            <a:r>
              <a:rPr lang="fr-CH" sz="1800" dirty="0"/>
              <a:t>Ces délégations de compétence sont accordées pour la durée de la législature et jusqu’au 31 décembre de l’année du renouvellement intégral des autorités communales (art. 4 al. 3 LC</a:t>
            </a:r>
            <a:r>
              <a:rPr lang="fr-CH" sz="1800" dirty="0" smtClean="0"/>
              <a:t>).</a:t>
            </a:r>
          </a:p>
          <a:p>
            <a:endParaRPr lang="fr-CH" sz="1800" dirty="0"/>
          </a:p>
          <a:p>
            <a:endParaRPr lang="fr-CH" sz="2300"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dirty="0" smtClean="0"/>
              <a:t>Service des communes et du logement</a:t>
            </a:r>
            <a:endParaRPr lang="fr-CH" dirty="0"/>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16</a:t>
            </a:fld>
            <a:endParaRPr lang="fr-CH"/>
          </a:p>
        </p:txBody>
      </p:sp>
    </p:spTree>
    <p:extLst>
      <p:ext uri="{BB962C8B-B14F-4D97-AF65-F5344CB8AC3E}">
        <p14:creationId xmlns:p14="http://schemas.microsoft.com/office/powerpoint/2010/main" val="20448429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CH" sz="3700" dirty="0" smtClean="0"/>
              <a:t>4. Répartition des compétences</a:t>
            </a:r>
            <a:br>
              <a:rPr lang="fr-CH" sz="3700" dirty="0" smtClean="0"/>
            </a:br>
            <a:r>
              <a:rPr lang="fr-CH" sz="3700" dirty="0" smtClean="0"/>
              <a:t>municipalité – conseil général/communal</a:t>
            </a:r>
            <a:endParaRPr lang="fr-CH" sz="3700" dirty="0"/>
          </a:p>
        </p:txBody>
      </p:sp>
      <p:sp>
        <p:nvSpPr>
          <p:cNvPr id="3" name="Espace réservé du contenu 2"/>
          <p:cNvSpPr>
            <a:spLocks noGrp="1"/>
          </p:cNvSpPr>
          <p:nvPr>
            <p:ph idx="1"/>
          </p:nvPr>
        </p:nvSpPr>
        <p:spPr/>
        <p:txBody>
          <a:bodyPr>
            <a:noAutofit/>
          </a:bodyPr>
          <a:lstStyle/>
          <a:p>
            <a:r>
              <a:rPr lang="fr-CH" sz="1800" dirty="0" smtClean="0"/>
              <a:t>La </a:t>
            </a:r>
            <a:r>
              <a:rPr lang="fr-CH" sz="1800" dirty="0"/>
              <a:t>municipalité peut engager des dépenses imprévisibles et exceptionnelles jusqu’à concurrence d’un montant et selon les modalités fixées par le conseil (</a:t>
            </a:r>
            <a:r>
              <a:rPr lang="fr-CH" sz="1800" dirty="0" smtClean="0"/>
              <a:t>art. 11 </a:t>
            </a:r>
            <a:r>
              <a:rPr lang="fr-CH" sz="1800" dirty="0" err="1"/>
              <a:t>RCCom</a:t>
            </a:r>
            <a:r>
              <a:rPr lang="fr-CH" sz="1800" dirty="0"/>
              <a:t>).</a:t>
            </a:r>
          </a:p>
          <a:p>
            <a:endParaRPr lang="fr-CH" sz="1800" dirty="0"/>
          </a:p>
          <a:p>
            <a:r>
              <a:rPr lang="fr-CH" sz="1800" dirty="0"/>
              <a:t>L’édiction de certains règlements (art. 4 al. 1 ch. 13). Par exemple, certains règlements adoptés par le conseil délèguent la compétence à la municipalité de fixer des tarifs ou </a:t>
            </a:r>
            <a:r>
              <a:rPr lang="fr-CH" sz="1800" dirty="0" smtClean="0"/>
              <a:t>autres.</a:t>
            </a:r>
            <a:endParaRPr lang="fr-CH" sz="1800" dirty="0"/>
          </a:p>
          <a:p>
            <a:endParaRPr lang="fr-CH" sz="1800" dirty="0"/>
          </a:p>
          <a:p>
            <a:endParaRPr lang="fr-CH" sz="2300"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dirty="0" smtClean="0"/>
              <a:t>Service des communes et du logement</a:t>
            </a:r>
            <a:endParaRPr lang="fr-CH" dirty="0"/>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17</a:t>
            </a:fld>
            <a:endParaRPr lang="fr-CH"/>
          </a:p>
        </p:txBody>
      </p:sp>
    </p:spTree>
    <p:extLst>
      <p:ext uri="{BB962C8B-B14F-4D97-AF65-F5344CB8AC3E}">
        <p14:creationId xmlns:p14="http://schemas.microsoft.com/office/powerpoint/2010/main" val="10352310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t>5. Droit de proposition</a:t>
            </a:r>
            <a:endParaRPr lang="fr-CH" dirty="0"/>
          </a:p>
        </p:txBody>
      </p:sp>
      <p:sp>
        <p:nvSpPr>
          <p:cNvPr id="3" name="Espace réservé du contenu 2"/>
          <p:cNvSpPr>
            <a:spLocks noGrp="1"/>
          </p:cNvSpPr>
          <p:nvPr>
            <p:ph idx="1"/>
          </p:nvPr>
        </p:nvSpPr>
        <p:spPr/>
        <p:txBody>
          <a:bodyPr/>
          <a:lstStyle/>
          <a:p>
            <a:pPr marL="514350" indent="-514350">
              <a:buFont typeface="+mj-lt"/>
              <a:buAutoNum type="alphaUcPeriod"/>
            </a:pPr>
            <a:r>
              <a:rPr lang="fr-CH" sz="1800" dirty="0"/>
              <a:t>Postulat</a:t>
            </a:r>
          </a:p>
          <a:p>
            <a:pPr marL="514350" indent="-514350">
              <a:buFont typeface="+mj-lt"/>
              <a:buAutoNum type="alphaUcPeriod"/>
            </a:pPr>
            <a:r>
              <a:rPr lang="fr-CH" sz="1800" dirty="0"/>
              <a:t>Motion</a:t>
            </a:r>
          </a:p>
          <a:p>
            <a:pPr marL="514350" indent="-514350">
              <a:buFont typeface="+mj-lt"/>
              <a:buAutoNum type="alphaUcPeriod"/>
            </a:pPr>
            <a:r>
              <a:rPr lang="fr-CH" sz="1800" dirty="0"/>
              <a:t>Interpellation</a:t>
            </a:r>
          </a:p>
          <a:p>
            <a:pPr marL="514350" indent="-514350">
              <a:buFont typeface="+mj-lt"/>
              <a:buAutoNum type="alphaUcPeriod"/>
            </a:pPr>
            <a:r>
              <a:rPr lang="fr-CH" sz="1800" dirty="0"/>
              <a:t>Simple question</a:t>
            </a:r>
            <a:r>
              <a:rPr lang="fr-CH" sz="1800"/>
              <a:t>, </a:t>
            </a:r>
            <a:r>
              <a:rPr lang="fr-CH" sz="1800" smtClean="0"/>
              <a:t>vœu</a:t>
            </a:r>
            <a:endParaRPr lang="fr-CH" sz="1800" dirty="0"/>
          </a:p>
          <a:p>
            <a:endParaRPr lang="fr-CH"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18</a:t>
            </a:fld>
            <a:endParaRPr lang="fr-CH"/>
          </a:p>
        </p:txBody>
      </p:sp>
    </p:spTree>
    <p:extLst>
      <p:ext uri="{BB962C8B-B14F-4D97-AF65-F5344CB8AC3E}">
        <p14:creationId xmlns:p14="http://schemas.microsoft.com/office/powerpoint/2010/main" val="18024229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t>5. Droit de proposition</a:t>
            </a:r>
            <a:endParaRPr lang="fr-CH" dirty="0"/>
          </a:p>
        </p:txBody>
      </p:sp>
      <p:sp>
        <p:nvSpPr>
          <p:cNvPr id="3" name="Espace réservé du contenu 2"/>
          <p:cNvSpPr>
            <a:spLocks noGrp="1"/>
          </p:cNvSpPr>
          <p:nvPr>
            <p:ph idx="1"/>
          </p:nvPr>
        </p:nvSpPr>
        <p:spPr/>
        <p:txBody>
          <a:bodyPr>
            <a:noAutofit/>
          </a:bodyPr>
          <a:lstStyle/>
          <a:p>
            <a:pPr marL="514350" indent="-514350">
              <a:spcAft>
                <a:spcPts val="600"/>
              </a:spcAft>
              <a:buFont typeface="+mj-lt"/>
              <a:buAutoNum type="alphaUcPeriod"/>
            </a:pPr>
            <a:r>
              <a:rPr lang="fr-CH" sz="1800" b="1" dirty="0" smtClean="0"/>
              <a:t>Postulat</a:t>
            </a:r>
          </a:p>
          <a:p>
            <a:pPr>
              <a:spcAft>
                <a:spcPts val="600"/>
              </a:spcAft>
            </a:pPr>
            <a:r>
              <a:rPr lang="fr-CH" sz="1700" dirty="0" smtClean="0"/>
              <a:t>Le </a:t>
            </a:r>
            <a:r>
              <a:rPr lang="fr-CH" sz="1700" dirty="0"/>
              <a:t>postulat (art. 31 al. 2 lit a LC) est une invitation à la municipalité d’étudier l’opportunité de prendre une mesure ou de faire une proposition dans un domaine particulier et de dresser un rapport. </a:t>
            </a:r>
          </a:p>
          <a:p>
            <a:pPr>
              <a:spcAft>
                <a:spcPts val="600"/>
              </a:spcAft>
            </a:pPr>
            <a:r>
              <a:rPr lang="fr-CH" sz="1700" dirty="0" smtClean="0"/>
              <a:t>Le </a:t>
            </a:r>
            <a:r>
              <a:rPr lang="fr-CH" sz="1700" dirty="0"/>
              <a:t>postulat n’a pas d’effet contraignant pour la municipalité, si ce n’est l’obligation d’analyser une situation et de rédiger un rapport (art. 33 al. 4  lit a LC).</a:t>
            </a:r>
          </a:p>
          <a:p>
            <a:pPr>
              <a:spcAft>
                <a:spcPts val="600"/>
              </a:spcAft>
            </a:pPr>
            <a:r>
              <a:rPr lang="fr-CH" sz="1700" dirty="0" smtClean="0"/>
              <a:t>Il </a:t>
            </a:r>
            <a:r>
              <a:rPr lang="fr-CH" sz="1700" dirty="0"/>
              <a:t>peut porter tant sur une compétence de la municipalité que sur une attribution du conseil. </a:t>
            </a:r>
          </a:p>
          <a:p>
            <a:pPr>
              <a:spcAft>
                <a:spcPts val="600"/>
              </a:spcAft>
            </a:pPr>
            <a:r>
              <a:rPr lang="fr-CH" sz="1700" dirty="0" smtClean="0"/>
              <a:t>Il </a:t>
            </a:r>
            <a:r>
              <a:rPr lang="fr-CH" sz="1700" dirty="0"/>
              <a:t>a un effet contraignant relatif dans la mesure où, une fois renvoyé à la municipalité, cette dernière doit analyser la situation et établir un rapport dans le cadre de l'objet dont l'étude est </a:t>
            </a:r>
            <a:r>
              <a:rPr lang="fr-CH" sz="1700" dirty="0" smtClean="0"/>
              <a:t>demandée.</a:t>
            </a:r>
            <a:endParaRPr lang="fr-CH" sz="1700"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19</a:t>
            </a:fld>
            <a:endParaRPr lang="fr-CH"/>
          </a:p>
        </p:txBody>
      </p:sp>
    </p:spTree>
    <p:extLst>
      <p:ext uri="{BB962C8B-B14F-4D97-AF65-F5344CB8AC3E}">
        <p14:creationId xmlns:p14="http://schemas.microsoft.com/office/powerpoint/2010/main" val="2842344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t>Plan de l’exposé</a:t>
            </a:r>
            <a:endParaRPr lang="fr-CH" dirty="0"/>
          </a:p>
        </p:txBody>
      </p:sp>
      <p:sp>
        <p:nvSpPr>
          <p:cNvPr id="3" name="Espace réservé du contenu 2"/>
          <p:cNvSpPr>
            <a:spLocks noGrp="1"/>
          </p:cNvSpPr>
          <p:nvPr>
            <p:ph idx="1"/>
          </p:nvPr>
        </p:nvSpPr>
        <p:spPr/>
        <p:txBody>
          <a:bodyPr>
            <a:normAutofit fontScale="77500" lnSpcReduction="20000"/>
          </a:bodyPr>
          <a:lstStyle/>
          <a:p>
            <a:pPr marL="514350" indent="-514350">
              <a:buFont typeface="+mj-lt"/>
              <a:buAutoNum type="arabicPeriod"/>
            </a:pPr>
            <a:r>
              <a:rPr lang="fr-CH" dirty="0"/>
              <a:t>Loi sur les communes (LC) et règlements du conseil</a:t>
            </a:r>
          </a:p>
          <a:p>
            <a:pPr marL="514350" indent="-514350">
              <a:buFont typeface="+mj-lt"/>
              <a:buAutoNum type="arabicPeriod"/>
            </a:pPr>
            <a:r>
              <a:rPr lang="fr-CH" dirty="0" smtClean="0"/>
              <a:t>Surveillance </a:t>
            </a:r>
            <a:r>
              <a:rPr lang="fr-CH" dirty="0"/>
              <a:t>de l’Etat </a:t>
            </a:r>
            <a:endParaRPr lang="fr-CH" dirty="0" smtClean="0"/>
          </a:p>
          <a:p>
            <a:pPr marL="514350" indent="-514350">
              <a:buFont typeface="+mj-lt"/>
              <a:buAutoNum type="arabicPeriod"/>
            </a:pPr>
            <a:r>
              <a:rPr lang="fr-CH" dirty="0" smtClean="0"/>
              <a:t>Les </a:t>
            </a:r>
            <a:r>
              <a:rPr lang="fr-CH" dirty="0"/>
              <a:t>organes </a:t>
            </a:r>
            <a:r>
              <a:rPr lang="fr-CH" dirty="0" smtClean="0"/>
              <a:t>(municipalité </a:t>
            </a:r>
            <a:r>
              <a:rPr lang="fr-CH" dirty="0"/>
              <a:t>– </a:t>
            </a:r>
            <a:r>
              <a:rPr lang="fr-CH" dirty="0" smtClean="0"/>
              <a:t>conseil </a:t>
            </a:r>
            <a:r>
              <a:rPr lang="fr-CH" dirty="0"/>
              <a:t>– </a:t>
            </a:r>
            <a:r>
              <a:rPr lang="fr-CH" dirty="0" smtClean="0"/>
              <a:t>syndic</a:t>
            </a:r>
            <a:r>
              <a:rPr lang="fr-CH" dirty="0"/>
              <a:t>) </a:t>
            </a:r>
          </a:p>
          <a:p>
            <a:pPr marL="514350" indent="-514350">
              <a:buFont typeface="+mj-lt"/>
              <a:buAutoNum type="arabicPeriod"/>
            </a:pPr>
            <a:r>
              <a:rPr lang="fr-CH" dirty="0" smtClean="0"/>
              <a:t>Répartition </a:t>
            </a:r>
            <a:r>
              <a:rPr lang="fr-CH" dirty="0"/>
              <a:t>des compétences </a:t>
            </a:r>
            <a:r>
              <a:rPr lang="fr-CH" dirty="0" smtClean="0"/>
              <a:t>municipalité  </a:t>
            </a:r>
            <a:r>
              <a:rPr lang="fr-CH" dirty="0"/>
              <a:t>– conseil général/communal</a:t>
            </a:r>
          </a:p>
          <a:p>
            <a:pPr marL="514350" indent="-514350">
              <a:buFont typeface="+mj-lt"/>
              <a:buAutoNum type="arabicPeriod"/>
            </a:pPr>
            <a:r>
              <a:rPr lang="fr-CH" dirty="0" smtClean="0"/>
              <a:t>Droit </a:t>
            </a:r>
            <a:r>
              <a:rPr lang="fr-CH" dirty="0"/>
              <a:t>de proposition : motion, postulat, interpellation, simple question ou vœu</a:t>
            </a:r>
          </a:p>
          <a:p>
            <a:pPr marL="514350" indent="-514350">
              <a:buFont typeface="+mj-lt"/>
              <a:buAutoNum type="arabicPeriod"/>
            </a:pPr>
            <a:r>
              <a:rPr lang="fr-CH" dirty="0" smtClean="0"/>
              <a:t>Types </a:t>
            </a:r>
            <a:r>
              <a:rPr lang="fr-CH" dirty="0"/>
              <a:t>et désignation des </a:t>
            </a:r>
            <a:r>
              <a:rPr lang="fr-CH" dirty="0" smtClean="0"/>
              <a:t>commissions</a:t>
            </a:r>
            <a:endParaRPr lang="fr-CH" dirty="0"/>
          </a:p>
          <a:p>
            <a:pPr marL="514350" indent="-514350">
              <a:buFont typeface="+mj-lt"/>
              <a:buAutoNum type="arabicPeriod"/>
            </a:pPr>
            <a:r>
              <a:rPr lang="fr-CH" dirty="0" smtClean="0"/>
              <a:t>Droit </a:t>
            </a:r>
            <a:r>
              <a:rPr lang="fr-CH" dirty="0"/>
              <a:t>à l’information des commissions</a:t>
            </a:r>
          </a:p>
          <a:p>
            <a:pPr marL="514350" indent="-514350">
              <a:buFont typeface="+mj-lt"/>
              <a:buAutoNum type="arabicPeriod"/>
            </a:pPr>
            <a:endParaRPr lang="fr-CH" dirty="0"/>
          </a:p>
        </p:txBody>
      </p:sp>
      <p:sp>
        <p:nvSpPr>
          <p:cNvPr id="5" name="Espace réservé de la date 4"/>
          <p:cNvSpPr>
            <a:spLocks noGrp="1"/>
          </p:cNvSpPr>
          <p:nvPr>
            <p:ph type="dt" sz="half" idx="10"/>
          </p:nvPr>
        </p:nvSpPr>
        <p:spPr/>
        <p:txBody>
          <a:bodyPr/>
          <a:lstStyle/>
          <a:p>
            <a:fld id="{36DF674D-9E83-4735-BA34-282B61E71659}" type="datetime4">
              <a:rPr lang="fr-CH" smtClean="0"/>
              <a:t>6 juin 2017</a:t>
            </a:fld>
            <a:endParaRPr lang="fr-CH" dirty="0"/>
          </a:p>
        </p:txBody>
      </p:sp>
      <p:sp>
        <p:nvSpPr>
          <p:cNvPr id="6" name="Espace réservé du pied de page 5"/>
          <p:cNvSpPr>
            <a:spLocks noGrp="1"/>
          </p:cNvSpPr>
          <p:nvPr>
            <p:ph type="ftr" sz="quarter" idx="11"/>
          </p:nvPr>
        </p:nvSpPr>
        <p:spPr/>
        <p:txBody>
          <a:bodyPr/>
          <a:lstStyle/>
          <a:p>
            <a:r>
              <a:rPr lang="fr-CH" smtClean="0"/>
              <a:t>Service des communes et du logement</a:t>
            </a:r>
            <a:endParaRPr lang="fr-CH"/>
          </a:p>
        </p:txBody>
      </p:sp>
      <p:sp>
        <p:nvSpPr>
          <p:cNvPr id="7" name="Espace réservé du numéro de diapositive 6"/>
          <p:cNvSpPr>
            <a:spLocks noGrp="1"/>
          </p:cNvSpPr>
          <p:nvPr>
            <p:ph type="sldNum" sz="quarter" idx="12"/>
          </p:nvPr>
        </p:nvSpPr>
        <p:spPr/>
        <p:txBody>
          <a:bodyPr/>
          <a:lstStyle/>
          <a:p>
            <a:fld id="{A8440F01-50E2-4640-8DF1-EDFFE88C8ACA}" type="slidenum">
              <a:rPr lang="fr-CH" smtClean="0"/>
              <a:t>2</a:t>
            </a:fld>
            <a:endParaRPr lang="fr-CH"/>
          </a:p>
        </p:txBody>
      </p:sp>
    </p:spTree>
    <p:extLst>
      <p:ext uri="{BB962C8B-B14F-4D97-AF65-F5344CB8AC3E}">
        <p14:creationId xmlns:p14="http://schemas.microsoft.com/office/powerpoint/2010/main" val="1930070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32C6680-A3A6-4BFE-94C7-63D94B6750EA}" type="datetime4">
              <a:rPr lang="fr-CH" smtClean="0"/>
              <a:t>6 juin 2017</a:t>
            </a:fld>
            <a:endParaRPr lang="fr-CH"/>
          </a:p>
        </p:txBody>
      </p:sp>
      <p:sp>
        <p:nvSpPr>
          <p:cNvPr id="3" name="Espace réservé du pied de page 2"/>
          <p:cNvSpPr>
            <a:spLocks noGrp="1"/>
          </p:cNvSpPr>
          <p:nvPr>
            <p:ph type="ftr" sz="quarter" idx="11"/>
          </p:nvPr>
        </p:nvSpPr>
        <p:spPr/>
        <p:txBody>
          <a:bodyPr/>
          <a:lstStyle/>
          <a:p>
            <a:r>
              <a:rPr lang="fr-CH" smtClean="0"/>
              <a:t>Service des communes et du logement</a:t>
            </a:r>
            <a:endParaRPr lang="fr-CH"/>
          </a:p>
        </p:txBody>
      </p:sp>
      <p:sp>
        <p:nvSpPr>
          <p:cNvPr id="4" name="Espace réservé du numéro de diapositive 3"/>
          <p:cNvSpPr>
            <a:spLocks noGrp="1"/>
          </p:cNvSpPr>
          <p:nvPr>
            <p:ph type="sldNum" sz="quarter" idx="12"/>
          </p:nvPr>
        </p:nvSpPr>
        <p:spPr/>
        <p:txBody>
          <a:bodyPr/>
          <a:lstStyle/>
          <a:p>
            <a:fld id="{A8440F01-50E2-4640-8DF1-EDFFE88C8ACA}" type="slidenum">
              <a:rPr lang="fr-CH" smtClean="0"/>
              <a:t>20</a:t>
            </a:fld>
            <a:endParaRPr lang="fr-CH"/>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250825" y="1484313"/>
            <a:ext cx="8642350" cy="49942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017933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t>5. Droit de proposition</a:t>
            </a:r>
            <a:endParaRPr lang="fr-CH" dirty="0"/>
          </a:p>
        </p:txBody>
      </p:sp>
      <p:sp>
        <p:nvSpPr>
          <p:cNvPr id="3" name="Espace réservé du contenu 2"/>
          <p:cNvSpPr>
            <a:spLocks noGrp="1"/>
          </p:cNvSpPr>
          <p:nvPr>
            <p:ph idx="1"/>
          </p:nvPr>
        </p:nvSpPr>
        <p:spPr/>
        <p:txBody>
          <a:bodyPr>
            <a:noAutofit/>
          </a:bodyPr>
          <a:lstStyle/>
          <a:p>
            <a:pPr marL="514350" indent="-514350">
              <a:spcAft>
                <a:spcPts val="600"/>
              </a:spcAft>
              <a:buFont typeface="+mj-lt"/>
              <a:buAutoNum type="alphaUcPeriod" startAt="2"/>
            </a:pPr>
            <a:r>
              <a:rPr lang="fr-CH" sz="1800" b="1" dirty="0" smtClean="0"/>
              <a:t>La motion</a:t>
            </a:r>
          </a:p>
          <a:p>
            <a:pPr>
              <a:spcAft>
                <a:spcPts val="600"/>
              </a:spcAft>
            </a:pPr>
            <a:r>
              <a:rPr lang="fr-CH" sz="1800" dirty="0"/>
              <a:t>La motion (art. 31 al. 1 lit b) peut se définir comme une proposition chargeant avec effet contraignant la municipalité de présenter une étude sur un objet déterminé ou de présenter un projet de décision du conseil (art. 33 al. 4  lit b LC). </a:t>
            </a:r>
          </a:p>
          <a:p>
            <a:pPr>
              <a:spcAft>
                <a:spcPts val="600"/>
              </a:spcAft>
            </a:pPr>
            <a:r>
              <a:rPr lang="fr-CH" sz="1800" dirty="0" smtClean="0"/>
              <a:t>Elle </a:t>
            </a:r>
            <a:r>
              <a:rPr lang="fr-CH" sz="1800" dirty="0"/>
              <a:t>ne peut porter que sur une compétence du conseil ! Cela est maintenant clairement mentionné par la loi</a:t>
            </a:r>
            <a:r>
              <a:rPr lang="fr-CH" sz="1800" dirty="0" smtClean="0"/>
              <a:t>.</a:t>
            </a:r>
            <a:endParaRPr lang="fr-CH" sz="1800" dirty="0"/>
          </a:p>
          <a:p>
            <a:pPr>
              <a:spcAft>
                <a:spcPts val="600"/>
              </a:spcAft>
            </a:pPr>
            <a:r>
              <a:rPr lang="fr-CH" sz="1800" dirty="0" smtClean="0"/>
              <a:t>Elle </a:t>
            </a:r>
            <a:r>
              <a:rPr lang="fr-CH" sz="1800" dirty="0"/>
              <a:t>a un effet contraignant dans la mesure où elle a pour conséquence d'obliger la municipalité à présenter le projet de décision demandé (art. 146 al. 3 </a:t>
            </a:r>
            <a:r>
              <a:rPr lang="fr-CH" sz="1800" dirty="0" err="1"/>
              <a:t>Cst</a:t>
            </a:r>
            <a:r>
              <a:rPr lang="fr-CH" sz="1800" dirty="0"/>
              <a:t>-VD). La municipalité peut accompagner le projet de décision demandé d'un contre-projet (art. 33 al. 5 LC). </a:t>
            </a:r>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21</a:t>
            </a:fld>
            <a:endParaRPr lang="fr-CH"/>
          </a:p>
        </p:txBody>
      </p:sp>
    </p:spTree>
    <p:extLst>
      <p:ext uri="{BB962C8B-B14F-4D97-AF65-F5344CB8AC3E}">
        <p14:creationId xmlns:p14="http://schemas.microsoft.com/office/powerpoint/2010/main" val="13088759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32C6680-A3A6-4BFE-94C7-63D94B6750EA}" type="datetime4">
              <a:rPr lang="fr-CH" smtClean="0"/>
              <a:t>6 juin 2017</a:t>
            </a:fld>
            <a:endParaRPr lang="fr-CH"/>
          </a:p>
        </p:txBody>
      </p:sp>
      <p:sp>
        <p:nvSpPr>
          <p:cNvPr id="3" name="Espace réservé du pied de page 2"/>
          <p:cNvSpPr>
            <a:spLocks noGrp="1"/>
          </p:cNvSpPr>
          <p:nvPr>
            <p:ph type="ftr" sz="quarter" idx="11"/>
          </p:nvPr>
        </p:nvSpPr>
        <p:spPr/>
        <p:txBody>
          <a:bodyPr/>
          <a:lstStyle/>
          <a:p>
            <a:r>
              <a:rPr lang="fr-CH" smtClean="0"/>
              <a:t>Service des communes et du logement</a:t>
            </a:r>
            <a:endParaRPr lang="fr-CH"/>
          </a:p>
        </p:txBody>
      </p:sp>
      <p:sp>
        <p:nvSpPr>
          <p:cNvPr id="4" name="Espace réservé du numéro de diapositive 3"/>
          <p:cNvSpPr>
            <a:spLocks noGrp="1"/>
          </p:cNvSpPr>
          <p:nvPr>
            <p:ph type="sldNum" sz="quarter" idx="12"/>
          </p:nvPr>
        </p:nvSpPr>
        <p:spPr/>
        <p:txBody>
          <a:bodyPr/>
          <a:lstStyle/>
          <a:p>
            <a:fld id="{A8440F01-50E2-4640-8DF1-EDFFE88C8ACA}" type="slidenum">
              <a:rPr lang="fr-CH" smtClean="0"/>
              <a:t>22</a:t>
            </a:fld>
            <a:endParaRPr lang="fr-CH"/>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250825" y="1484313"/>
            <a:ext cx="8642350" cy="50403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9898961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t>5. Droit de proposition</a:t>
            </a:r>
            <a:endParaRPr lang="fr-CH" dirty="0"/>
          </a:p>
        </p:txBody>
      </p:sp>
      <p:sp>
        <p:nvSpPr>
          <p:cNvPr id="3" name="Espace réservé du contenu 2"/>
          <p:cNvSpPr>
            <a:spLocks noGrp="1"/>
          </p:cNvSpPr>
          <p:nvPr>
            <p:ph idx="1"/>
          </p:nvPr>
        </p:nvSpPr>
        <p:spPr/>
        <p:txBody>
          <a:bodyPr>
            <a:noAutofit/>
          </a:bodyPr>
          <a:lstStyle/>
          <a:p>
            <a:pPr marL="514350" indent="-514350">
              <a:spcAft>
                <a:spcPts val="600"/>
              </a:spcAft>
              <a:buFont typeface="+mj-lt"/>
              <a:buAutoNum type="alphaUcPeriod" startAt="3"/>
            </a:pPr>
            <a:r>
              <a:rPr lang="fr-CH" sz="1800" b="1" dirty="0" smtClean="0"/>
              <a:t>L’interpellation</a:t>
            </a:r>
          </a:p>
          <a:p>
            <a:pPr>
              <a:spcAft>
                <a:spcPts val="600"/>
              </a:spcAft>
            </a:pPr>
            <a:r>
              <a:rPr lang="fr-CH" sz="1800" dirty="0"/>
              <a:t>L’interpellation (art. 34 LC) peut se définir comme une demande d’explication adressée à la municipalité sur un fait de son administration. </a:t>
            </a:r>
            <a:endParaRPr lang="fr-CH" sz="1800" dirty="0" smtClean="0"/>
          </a:p>
          <a:p>
            <a:pPr>
              <a:spcAft>
                <a:spcPts val="600"/>
              </a:spcAft>
            </a:pPr>
            <a:r>
              <a:rPr lang="fr-CH" sz="1800" dirty="0" smtClean="0"/>
              <a:t>Elle </a:t>
            </a:r>
            <a:r>
              <a:rPr lang="fr-CH" sz="1800" dirty="0"/>
              <a:t>doit être appuyée par cinq membres au moins du </a:t>
            </a:r>
            <a:r>
              <a:rPr lang="fr-CH" sz="1800" dirty="0" smtClean="0"/>
              <a:t>conseil.</a:t>
            </a:r>
          </a:p>
          <a:p>
            <a:pPr>
              <a:spcAft>
                <a:spcPts val="600"/>
              </a:spcAft>
            </a:pPr>
            <a:r>
              <a:rPr lang="fr-CH" sz="1800" dirty="0" smtClean="0"/>
              <a:t>Elle </a:t>
            </a:r>
            <a:r>
              <a:rPr lang="fr-CH" sz="1800" dirty="0"/>
              <a:t>entraîne l'obligation pour la municipalité, de répondre immédiatement ou, au plus tard, lors de la prochaine séance du </a:t>
            </a:r>
            <a:r>
              <a:rPr lang="fr-CH" sz="1800" dirty="0" smtClean="0"/>
              <a:t>conseil.</a:t>
            </a:r>
            <a:endParaRPr lang="fr-CH" sz="1800"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23</a:t>
            </a:fld>
            <a:endParaRPr lang="fr-CH"/>
          </a:p>
        </p:txBody>
      </p:sp>
    </p:spTree>
    <p:extLst>
      <p:ext uri="{BB962C8B-B14F-4D97-AF65-F5344CB8AC3E}">
        <p14:creationId xmlns:p14="http://schemas.microsoft.com/office/powerpoint/2010/main" val="41642027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t>5. Droit de proposition</a:t>
            </a:r>
            <a:endParaRPr lang="fr-CH" dirty="0"/>
          </a:p>
        </p:txBody>
      </p:sp>
      <p:sp>
        <p:nvSpPr>
          <p:cNvPr id="3" name="Espace réservé du contenu 2"/>
          <p:cNvSpPr>
            <a:spLocks noGrp="1"/>
          </p:cNvSpPr>
          <p:nvPr>
            <p:ph idx="1"/>
          </p:nvPr>
        </p:nvSpPr>
        <p:spPr/>
        <p:txBody>
          <a:bodyPr>
            <a:noAutofit/>
          </a:bodyPr>
          <a:lstStyle/>
          <a:p>
            <a:pPr>
              <a:spcAft>
                <a:spcPts val="600"/>
              </a:spcAft>
            </a:pPr>
            <a:r>
              <a:rPr lang="fr-CH" sz="1800" dirty="0" smtClean="0"/>
              <a:t>Elle </a:t>
            </a:r>
            <a:r>
              <a:rPr lang="fr-CH" sz="1800" dirty="0"/>
              <a:t>ne comprend ni le pouvoir d'annuler ou de modifier les décisions municipales ni celui d'adresser des instructions impératives ou des injonctions à la municipalité</a:t>
            </a:r>
            <a:r>
              <a:rPr lang="fr-CH" sz="1800" dirty="0" smtClean="0"/>
              <a:t>.</a:t>
            </a:r>
          </a:p>
          <a:p>
            <a:pPr>
              <a:spcAft>
                <a:spcPts val="600"/>
              </a:spcAft>
            </a:pPr>
            <a:r>
              <a:rPr lang="fr-CH" sz="1800" dirty="0" smtClean="0"/>
              <a:t>Elle </a:t>
            </a:r>
            <a:r>
              <a:rPr lang="fr-CH" sz="1800" dirty="0"/>
              <a:t>a un effet contraignant relatif dans la mesure où la municipalité doit y répondre mais n’aboutit pas à un préavis ou un rapport de cette dernière, mais par l'adoption par le conseil d'une résolution. </a:t>
            </a:r>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24</a:t>
            </a:fld>
            <a:endParaRPr lang="fr-CH"/>
          </a:p>
        </p:txBody>
      </p:sp>
    </p:spTree>
    <p:extLst>
      <p:ext uri="{BB962C8B-B14F-4D97-AF65-F5344CB8AC3E}">
        <p14:creationId xmlns:p14="http://schemas.microsoft.com/office/powerpoint/2010/main" val="34640524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32C6680-A3A6-4BFE-94C7-63D94B6750EA}" type="datetime4">
              <a:rPr lang="fr-CH" smtClean="0"/>
              <a:t>6 juin 2017</a:t>
            </a:fld>
            <a:endParaRPr lang="fr-CH"/>
          </a:p>
        </p:txBody>
      </p:sp>
      <p:sp>
        <p:nvSpPr>
          <p:cNvPr id="3" name="Espace réservé du pied de page 2"/>
          <p:cNvSpPr>
            <a:spLocks noGrp="1"/>
          </p:cNvSpPr>
          <p:nvPr>
            <p:ph type="ftr" sz="quarter" idx="11"/>
          </p:nvPr>
        </p:nvSpPr>
        <p:spPr/>
        <p:txBody>
          <a:bodyPr/>
          <a:lstStyle/>
          <a:p>
            <a:r>
              <a:rPr lang="fr-CH" smtClean="0"/>
              <a:t>Service des communes et du logement</a:t>
            </a:r>
            <a:endParaRPr lang="fr-CH"/>
          </a:p>
        </p:txBody>
      </p:sp>
      <p:sp>
        <p:nvSpPr>
          <p:cNvPr id="4" name="Espace réservé du numéro de diapositive 3"/>
          <p:cNvSpPr>
            <a:spLocks noGrp="1"/>
          </p:cNvSpPr>
          <p:nvPr>
            <p:ph type="sldNum" sz="quarter" idx="12"/>
          </p:nvPr>
        </p:nvSpPr>
        <p:spPr/>
        <p:txBody>
          <a:bodyPr/>
          <a:lstStyle/>
          <a:p>
            <a:fld id="{A8440F01-50E2-4640-8DF1-EDFFE88C8ACA}" type="slidenum">
              <a:rPr lang="fr-CH" smtClean="0"/>
              <a:t>25</a:t>
            </a:fld>
            <a:endParaRPr lang="fr-CH"/>
          </a:p>
        </p:txBody>
      </p:sp>
      <p:grpSp>
        <p:nvGrpSpPr>
          <p:cNvPr id="5" name="Group 4"/>
          <p:cNvGrpSpPr>
            <a:grpSpLocks noChangeAspect="1"/>
          </p:cNvGrpSpPr>
          <p:nvPr/>
        </p:nvGrpSpPr>
        <p:grpSpPr bwMode="auto">
          <a:xfrm>
            <a:off x="5214" y="1484313"/>
            <a:ext cx="8957811" cy="5153025"/>
            <a:chOff x="2293" y="3335"/>
            <a:chExt cx="13753" cy="7663"/>
          </a:xfrm>
        </p:grpSpPr>
        <p:sp>
          <p:nvSpPr>
            <p:cNvPr id="6" name="AutoShape 5"/>
            <p:cNvSpPr>
              <a:spLocks noChangeAspect="1" noChangeArrowheads="1"/>
            </p:cNvSpPr>
            <p:nvPr/>
          </p:nvSpPr>
          <p:spPr bwMode="auto">
            <a:xfrm>
              <a:off x="2293" y="3335"/>
              <a:ext cx="13753" cy="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AutoNum type="arabicPeriod"/>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Font typeface="Wingdings" pitchFamily="2" charset="2"/>
                <a:buChar char="Ø"/>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fr-FR" altLang="fr-FR" sz="1800"/>
            </a:p>
          </p:txBody>
        </p:sp>
        <p:sp>
          <p:nvSpPr>
            <p:cNvPr id="7" name="AutoShape 6"/>
            <p:cNvSpPr>
              <a:spLocks noChangeAspect="1" noChangeArrowheads="1"/>
            </p:cNvSpPr>
            <p:nvPr/>
          </p:nvSpPr>
          <p:spPr bwMode="auto">
            <a:xfrm>
              <a:off x="4674" y="5405"/>
              <a:ext cx="7813" cy="935"/>
            </a:xfrm>
            <a:prstGeom prst="diamond">
              <a:avLst/>
            </a:prstGeom>
            <a:solidFill>
              <a:srgbClr val="FFFFFF"/>
            </a:solidFill>
            <a:ln w="9525">
              <a:solidFill>
                <a:srgbClr val="000000"/>
              </a:solidFill>
              <a:miter lim="800000"/>
              <a:headEnd/>
              <a:tailEnd/>
            </a:ln>
          </p:spPr>
          <p:txBody>
            <a:bodyPr lIns="72238" tIns="36119" rIns="72238" bIns="36119" anchor="ctr">
              <a:spAutoFit/>
            </a:bodyPr>
            <a:lstStyle>
              <a:lvl1pPr eaLnBrk="0" hangingPunct="0">
                <a:spcBef>
                  <a:spcPct val="20000"/>
                </a:spcBef>
                <a:buAutoNum type="arabicPeriod"/>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Font typeface="Wingdings" pitchFamily="2" charset="2"/>
                <a:buChar char="Ø"/>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CH" altLang="fr-FR" sz="900">
                  <a:solidFill>
                    <a:srgbClr val="000000"/>
                  </a:solidFill>
                  <a:latin typeface="Calibri" pitchFamily="34" charset="0"/>
                </a:rPr>
                <a:t>L’interpellation est-elle soutenue par cinq membres du conseil au moins ?</a:t>
              </a:r>
              <a:endParaRPr lang="fr-CH" altLang="fr-FR" sz="1800"/>
            </a:p>
          </p:txBody>
        </p:sp>
        <p:sp>
          <p:nvSpPr>
            <p:cNvPr id="8" name="Text Box 7"/>
            <p:cNvSpPr txBox="1">
              <a:spLocks noChangeAspect="1" noChangeArrowheads="1"/>
            </p:cNvSpPr>
            <p:nvPr/>
          </p:nvSpPr>
          <p:spPr bwMode="auto">
            <a:xfrm>
              <a:off x="12942" y="5544"/>
              <a:ext cx="989"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FFFFFF"/>
                  </a:solidFill>
                  <a:miter lim="800000"/>
                  <a:headEnd/>
                  <a:tailEnd/>
                </a14:hiddenLine>
              </a:ext>
            </a:extLst>
          </p:spPr>
          <p:txBody>
            <a:bodyPr lIns="72238" tIns="0" rIns="72238" bIns="0" anchor="ctr"/>
            <a:lstStyle>
              <a:lvl1pPr eaLnBrk="0" hangingPunct="0">
                <a:spcBef>
                  <a:spcPct val="20000"/>
                </a:spcBef>
                <a:buAutoNum type="arabicPeriod"/>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Font typeface="Wingdings" pitchFamily="2" charset="2"/>
                <a:buChar char="Ø"/>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CH" altLang="fr-FR" sz="900">
                  <a:solidFill>
                    <a:srgbClr val="000000"/>
                  </a:solidFill>
                  <a:latin typeface="Calibri" pitchFamily="34" charset="0"/>
                </a:rPr>
                <a:t>Non</a:t>
              </a:r>
              <a:endParaRPr lang="fr-CH" altLang="fr-FR" sz="1800"/>
            </a:p>
          </p:txBody>
        </p:sp>
        <p:sp>
          <p:nvSpPr>
            <p:cNvPr id="9" name="Text Box 8"/>
            <p:cNvSpPr txBox="1">
              <a:spLocks noChangeAspect="1" noChangeArrowheads="1"/>
            </p:cNvSpPr>
            <p:nvPr/>
          </p:nvSpPr>
          <p:spPr bwMode="auto">
            <a:xfrm>
              <a:off x="8524" y="6564"/>
              <a:ext cx="1241" cy="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2238" tIns="0" rIns="72238" bIns="0" anchor="ctr"/>
            <a:lstStyle>
              <a:lvl1pPr eaLnBrk="0" hangingPunct="0">
                <a:spcBef>
                  <a:spcPct val="20000"/>
                </a:spcBef>
                <a:buAutoNum type="arabicPeriod"/>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Font typeface="Wingdings" pitchFamily="2" charset="2"/>
                <a:buChar char="Ø"/>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fr-CH" altLang="fr-FR" sz="900" dirty="0">
                  <a:solidFill>
                    <a:srgbClr val="000000"/>
                  </a:solidFill>
                  <a:latin typeface="Calibri" pitchFamily="34" charset="0"/>
                </a:rPr>
                <a:t>Oui</a:t>
              </a:r>
              <a:endParaRPr lang="fr-CH" altLang="fr-FR" sz="1800" dirty="0"/>
            </a:p>
          </p:txBody>
        </p:sp>
        <p:sp>
          <p:nvSpPr>
            <p:cNvPr id="10" name="Rectangle 9"/>
            <p:cNvSpPr>
              <a:spLocks noChangeAspect="1" noChangeArrowheads="1"/>
            </p:cNvSpPr>
            <p:nvPr/>
          </p:nvSpPr>
          <p:spPr bwMode="auto">
            <a:xfrm>
              <a:off x="4613" y="3349"/>
              <a:ext cx="7928" cy="326"/>
            </a:xfrm>
            <a:prstGeom prst="rect">
              <a:avLst/>
            </a:prstGeom>
            <a:solidFill>
              <a:srgbClr val="FFFFFF"/>
            </a:solidFill>
            <a:ln w="9525">
              <a:solidFill>
                <a:srgbClr val="000000"/>
              </a:solidFill>
              <a:miter lim="800000"/>
              <a:headEnd/>
              <a:tailEnd/>
            </a:ln>
          </p:spPr>
          <p:txBody>
            <a:bodyPr lIns="72238" tIns="36119" rIns="72238" bIns="36119" anchor="ctr">
              <a:spAutoFit/>
            </a:bodyPr>
            <a:lstStyle>
              <a:lvl1pPr eaLnBrk="0" hangingPunct="0">
                <a:spcBef>
                  <a:spcPct val="20000"/>
                </a:spcBef>
                <a:buAutoNum type="arabicPeriod"/>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Font typeface="Wingdings" pitchFamily="2" charset="2"/>
                <a:buChar char="Ø"/>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CH" altLang="fr-FR" sz="900">
                  <a:solidFill>
                    <a:srgbClr val="000000"/>
                  </a:solidFill>
                  <a:latin typeface="Calibri" pitchFamily="34" charset="0"/>
                </a:rPr>
                <a:t>Remise de </a:t>
              </a:r>
              <a:r>
                <a:rPr lang="fr-CH" altLang="fr-FR" sz="900">
                  <a:solidFill>
                    <a:srgbClr val="FF0000"/>
                  </a:solidFill>
                  <a:latin typeface="Calibri" pitchFamily="34" charset="0"/>
                </a:rPr>
                <a:t>l’interpellation</a:t>
              </a:r>
              <a:r>
                <a:rPr lang="fr-CH" altLang="fr-FR" sz="900">
                  <a:solidFill>
                    <a:srgbClr val="000000"/>
                  </a:solidFill>
                  <a:latin typeface="Calibri" pitchFamily="34" charset="0"/>
                </a:rPr>
                <a:t> par écrit au président du conseil</a:t>
              </a:r>
              <a:endParaRPr lang="fr-CH" altLang="fr-FR" sz="1800"/>
            </a:p>
          </p:txBody>
        </p:sp>
        <p:sp>
          <p:nvSpPr>
            <p:cNvPr id="11" name="Rectangle 10"/>
            <p:cNvSpPr>
              <a:spLocks noChangeAspect="1" noChangeArrowheads="1"/>
            </p:cNvSpPr>
            <p:nvPr/>
          </p:nvSpPr>
          <p:spPr bwMode="auto">
            <a:xfrm>
              <a:off x="12716" y="7082"/>
              <a:ext cx="3316" cy="325"/>
            </a:xfrm>
            <a:prstGeom prst="rect">
              <a:avLst/>
            </a:prstGeom>
            <a:solidFill>
              <a:srgbClr val="FFFFFF"/>
            </a:solidFill>
            <a:ln w="9525">
              <a:solidFill>
                <a:srgbClr val="000000"/>
              </a:solidFill>
              <a:miter lim="800000"/>
              <a:headEnd/>
              <a:tailEnd/>
            </a:ln>
          </p:spPr>
          <p:txBody>
            <a:bodyPr lIns="72238" tIns="36119" rIns="72238" bIns="36119" anchor="ctr">
              <a:spAutoFit/>
            </a:bodyPr>
            <a:lstStyle>
              <a:lvl1pPr eaLnBrk="0" hangingPunct="0">
                <a:spcBef>
                  <a:spcPct val="20000"/>
                </a:spcBef>
                <a:buAutoNum type="arabicPeriod"/>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Font typeface="Wingdings" pitchFamily="2" charset="2"/>
                <a:buChar char="Ø"/>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CH" altLang="fr-FR" sz="900">
                  <a:solidFill>
                    <a:srgbClr val="000000"/>
                  </a:solidFill>
                  <a:latin typeface="Calibri" pitchFamily="34" charset="0"/>
                </a:rPr>
                <a:t>L’interpellation est classée</a:t>
              </a:r>
              <a:endParaRPr lang="fr-CH" altLang="fr-FR" sz="1800"/>
            </a:p>
          </p:txBody>
        </p:sp>
        <p:cxnSp>
          <p:nvCxnSpPr>
            <p:cNvPr id="12" name="AutoShape 11"/>
            <p:cNvCxnSpPr>
              <a:cxnSpLocks noChangeShapeType="1"/>
            </p:cNvCxnSpPr>
            <p:nvPr/>
          </p:nvCxnSpPr>
          <p:spPr bwMode="auto">
            <a:xfrm>
              <a:off x="2301" y="10651"/>
              <a:ext cx="0"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 name="AutoShape 12"/>
            <p:cNvCxnSpPr>
              <a:cxnSpLocks noChangeShapeType="1"/>
              <a:stCxn id="7" idx="3"/>
              <a:endCxn id="11" idx="0"/>
            </p:cNvCxnSpPr>
            <p:nvPr/>
          </p:nvCxnSpPr>
          <p:spPr bwMode="auto">
            <a:xfrm>
              <a:off x="12488" y="5874"/>
              <a:ext cx="1886" cy="1200"/>
            </a:xfrm>
            <a:prstGeom prst="bentConnector2">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sp>
          <p:nvSpPr>
            <p:cNvPr id="14" name="Rectangle 13"/>
            <p:cNvSpPr>
              <a:spLocks noChangeAspect="1" noChangeArrowheads="1"/>
            </p:cNvSpPr>
            <p:nvPr/>
          </p:nvSpPr>
          <p:spPr bwMode="auto">
            <a:xfrm>
              <a:off x="5125" y="7082"/>
              <a:ext cx="6911" cy="325"/>
            </a:xfrm>
            <a:prstGeom prst="rect">
              <a:avLst/>
            </a:prstGeom>
            <a:solidFill>
              <a:srgbClr val="FFFFFF"/>
            </a:solidFill>
            <a:ln w="9525">
              <a:solidFill>
                <a:srgbClr val="000000"/>
              </a:solidFill>
              <a:miter lim="800000"/>
              <a:headEnd/>
              <a:tailEnd/>
            </a:ln>
          </p:spPr>
          <p:txBody>
            <a:bodyPr lIns="72238" tIns="36119" rIns="72238" bIns="36119" anchor="ctr">
              <a:spAutoFit/>
            </a:bodyPr>
            <a:lstStyle>
              <a:lvl1pPr eaLnBrk="0" hangingPunct="0">
                <a:spcBef>
                  <a:spcPct val="20000"/>
                </a:spcBef>
                <a:buAutoNum type="arabicPeriod"/>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Font typeface="Wingdings" pitchFamily="2" charset="2"/>
                <a:buChar char="Ø"/>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CH" altLang="fr-FR" sz="900">
                  <a:solidFill>
                    <a:srgbClr val="000000"/>
                  </a:solidFill>
                  <a:latin typeface="Calibri" pitchFamily="34" charset="0"/>
                </a:rPr>
                <a:t>L’interpellation est développée en séance ou dans la prochaine séance</a:t>
              </a:r>
              <a:endParaRPr lang="fr-CH" altLang="fr-FR" sz="1800"/>
            </a:p>
          </p:txBody>
        </p:sp>
        <p:sp>
          <p:nvSpPr>
            <p:cNvPr id="15" name="Rectangle 14"/>
            <p:cNvSpPr>
              <a:spLocks noChangeAspect="1" noChangeArrowheads="1"/>
            </p:cNvSpPr>
            <p:nvPr/>
          </p:nvSpPr>
          <p:spPr bwMode="auto">
            <a:xfrm>
              <a:off x="5125" y="8108"/>
              <a:ext cx="6911" cy="529"/>
            </a:xfrm>
            <a:prstGeom prst="rect">
              <a:avLst/>
            </a:prstGeom>
            <a:solidFill>
              <a:srgbClr val="FFFFFF"/>
            </a:solidFill>
            <a:ln w="9525">
              <a:solidFill>
                <a:srgbClr val="000000"/>
              </a:solidFill>
              <a:miter lim="800000"/>
              <a:headEnd/>
              <a:tailEnd/>
            </a:ln>
          </p:spPr>
          <p:txBody>
            <a:bodyPr lIns="72238" tIns="36119" rIns="72238" bIns="36119" anchor="ctr">
              <a:spAutoFit/>
            </a:bodyPr>
            <a:lstStyle>
              <a:lvl1pPr eaLnBrk="0" hangingPunct="0">
                <a:spcBef>
                  <a:spcPct val="20000"/>
                </a:spcBef>
                <a:buAutoNum type="arabicPeriod"/>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Font typeface="Wingdings" pitchFamily="2" charset="2"/>
                <a:buChar char="Ø"/>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CH" altLang="fr-FR" sz="900">
                  <a:solidFill>
                    <a:srgbClr val="000000"/>
                  </a:solidFill>
                  <a:latin typeface="Calibri" pitchFamily="34" charset="0"/>
                </a:rPr>
                <a:t>La municipalité répond immédiatement ou dans la séance suivante</a:t>
              </a:r>
            </a:p>
            <a:p>
              <a:pPr algn="ctr" eaLnBrk="1" hangingPunct="1">
                <a:spcBef>
                  <a:spcPct val="0"/>
                </a:spcBef>
                <a:buFontTx/>
                <a:buNone/>
              </a:pPr>
              <a:r>
                <a:rPr lang="fr-CH" altLang="fr-FR" sz="900">
                  <a:solidFill>
                    <a:srgbClr val="000000"/>
                  </a:solidFill>
                  <a:latin typeface="Calibri" pitchFamily="34" charset="0"/>
                </a:rPr>
                <a:t>(par écrit ou par oral en plénum)</a:t>
              </a:r>
              <a:endParaRPr lang="fr-CH" altLang="fr-FR" sz="1800"/>
            </a:p>
          </p:txBody>
        </p:sp>
        <p:sp>
          <p:nvSpPr>
            <p:cNvPr id="16" name="Rectangle 15"/>
            <p:cNvSpPr>
              <a:spLocks noChangeAspect="1" noChangeArrowheads="1"/>
            </p:cNvSpPr>
            <p:nvPr/>
          </p:nvSpPr>
          <p:spPr bwMode="auto">
            <a:xfrm>
              <a:off x="12716" y="8108"/>
              <a:ext cx="3316" cy="529"/>
            </a:xfrm>
            <a:prstGeom prst="rect">
              <a:avLst/>
            </a:prstGeom>
            <a:solidFill>
              <a:srgbClr val="FFFFFF"/>
            </a:solidFill>
            <a:ln w="9525">
              <a:solidFill>
                <a:srgbClr val="000000"/>
              </a:solidFill>
              <a:miter lim="800000"/>
              <a:headEnd/>
              <a:tailEnd/>
            </a:ln>
          </p:spPr>
          <p:txBody>
            <a:bodyPr lIns="72238" tIns="36119" rIns="72238" bIns="36119" anchor="ctr">
              <a:spAutoFit/>
            </a:bodyPr>
            <a:lstStyle>
              <a:lvl1pPr eaLnBrk="0" hangingPunct="0">
                <a:spcBef>
                  <a:spcPct val="20000"/>
                </a:spcBef>
                <a:buAutoNum type="arabicPeriod"/>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Font typeface="Wingdings" pitchFamily="2" charset="2"/>
                <a:buChar char="Ø"/>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CH" altLang="fr-FR" sz="900">
                  <a:solidFill>
                    <a:srgbClr val="000000"/>
                  </a:solidFill>
                  <a:latin typeface="Calibri" pitchFamily="34" charset="0"/>
                </a:rPr>
                <a:t>Dépôt d’une nouvelle interpellation ou question / vœu </a:t>
              </a:r>
              <a:endParaRPr lang="fr-CH" altLang="fr-FR" sz="1800"/>
            </a:p>
          </p:txBody>
        </p:sp>
        <p:cxnSp>
          <p:nvCxnSpPr>
            <p:cNvPr id="17" name="AutoShape 16"/>
            <p:cNvCxnSpPr>
              <a:cxnSpLocks noChangeShapeType="1"/>
              <a:stCxn id="11" idx="2"/>
              <a:endCxn id="16" idx="0"/>
            </p:cNvCxnSpPr>
            <p:nvPr/>
          </p:nvCxnSpPr>
          <p:spPr bwMode="auto">
            <a:xfrm>
              <a:off x="14374" y="7415"/>
              <a:ext cx="1" cy="679"/>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8" name="Rectangle 17"/>
            <p:cNvSpPr>
              <a:spLocks noChangeAspect="1" noChangeArrowheads="1"/>
            </p:cNvSpPr>
            <p:nvPr/>
          </p:nvSpPr>
          <p:spPr bwMode="auto">
            <a:xfrm>
              <a:off x="5125" y="9291"/>
              <a:ext cx="6911" cy="326"/>
            </a:xfrm>
            <a:prstGeom prst="rect">
              <a:avLst/>
            </a:prstGeom>
            <a:solidFill>
              <a:srgbClr val="FFFFFF"/>
            </a:solidFill>
            <a:ln w="9525">
              <a:solidFill>
                <a:srgbClr val="000000"/>
              </a:solidFill>
              <a:miter lim="800000"/>
              <a:headEnd/>
              <a:tailEnd/>
            </a:ln>
          </p:spPr>
          <p:txBody>
            <a:bodyPr lIns="72238" tIns="36119" rIns="72238" bIns="36119" anchor="ctr">
              <a:spAutoFit/>
            </a:bodyPr>
            <a:lstStyle>
              <a:lvl1pPr eaLnBrk="0" hangingPunct="0">
                <a:spcBef>
                  <a:spcPct val="20000"/>
                </a:spcBef>
                <a:buAutoNum type="arabicPeriod"/>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Font typeface="Wingdings" pitchFamily="2" charset="2"/>
                <a:buChar char="Ø"/>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CH" altLang="fr-FR" sz="900">
                  <a:solidFill>
                    <a:srgbClr val="000000"/>
                  </a:solidFill>
                  <a:latin typeface="Calibri" pitchFamily="34" charset="0"/>
                </a:rPr>
                <a:t>Discussion</a:t>
              </a:r>
              <a:endParaRPr lang="fr-CH" altLang="fr-FR" sz="1800"/>
            </a:p>
          </p:txBody>
        </p:sp>
        <p:sp>
          <p:nvSpPr>
            <p:cNvPr id="19" name="Rectangle 18"/>
            <p:cNvSpPr>
              <a:spLocks noChangeAspect="1" noChangeArrowheads="1"/>
            </p:cNvSpPr>
            <p:nvPr/>
          </p:nvSpPr>
          <p:spPr bwMode="auto">
            <a:xfrm>
              <a:off x="5125" y="10311"/>
              <a:ext cx="6911" cy="326"/>
            </a:xfrm>
            <a:prstGeom prst="rect">
              <a:avLst/>
            </a:prstGeom>
            <a:solidFill>
              <a:srgbClr val="FFFFFF"/>
            </a:solidFill>
            <a:ln w="9525">
              <a:solidFill>
                <a:srgbClr val="000000"/>
              </a:solidFill>
              <a:miter lim="800000"/>
              <a:headEnd/>
              <a:tailEnd/>
            </a:ln>
          </p:spPr>
          <p:txBody>
            <a:bodyPr lIns="72238" tIns="36119" rIns="72238" bIns="36119" anchor="ctr">
              <a:spAutoFit/>
            </a:bodyPr>
            <a:lstStyle>
              <a:lvl1pPr eaLnBrk="0" hangingPunct="0">
                <a:spcBef>
                  <a:spcPct val="20000"/>
                </a:spcBef>
                <a:buAutoNum type="arabicPeriod"/>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Font typeface="Wingdings" pitchFamily="2" charset="2"/>
                <a:buChar char="Ø"/>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CH" altLang="fr-FR" sz="900">
                  <a:solidFill>
                    <a:srgbClr val="000000"/>
                  </a:solidFill>
                  <a:latin typeface="Calibri" pitchFamily="34" charset="0"/>
                </a:rPr>
                <a:t>Adoption d’une résolution ou passage à l’ordre du jour</a:t>
              </a:r>
              <a:endParaRPr lang="fr-CH" altLang="fr-FR" sz="1800"/>
            </a:p>
          </p:txBody>
        </p:sp>
        <p:cxnSp>
          <p:nvCxnSpPr>
            <p:cNvPr id="20" name="AutoShape 19"/>
            <p:cNvCxnSpPr>
              <a:cxnSpLocks noChangeShapeType="1"/>
              <a:stCxn id="14" idx="2"/>
              <a:endCxn id="15" idx="0"/>
            </p:cNvCxnSpPr>
            <p:nvPr/>
          </p:nvCxnSpPr>
          <p:spPr bwMode="auto">
            <a:xfrm>
              <a:off x="8581" y="7415"/>
              <a:ext cx="1" cy="679"/>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1" name="AutoShape 20"/>
            <p:cNvCxnSpPr>
              <a:cxnSpLocks noChangeShapeType="1"/>
              <a:stCxn id="15" idx="2"/>
              <a:endCxn id="18" idx="0"/>
            </p:cNvCxnSpPr>
            <p:nvPr/>
          </p:nvCxnSpPr>
          <p:spPr bwMode="auto">
            <a:xfrm>
              <a:off x="8581" y="8654"/>
              <a:ext cx="1" cy="629"/>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2" name="AutoShape 21"/>
            <p:cNvCxnSpPr>
              <a:cxnSpLocks noChangeShapeType="1"/>
              <a:stCxn id="18" idx="2"/>
              <a:endCxn id="19" idx="0"/>
            </p:cNvCxnSpPr>
            <p:nvPr/>
          </p:nvCxnSpPr>
          <p:spPr bwMode="auto">
            <a:xfrm>
              <a:off x="8581" y="9624"/>
              <a:ext cx="1" cy="679"/>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3" name="AutoShape 22"/>
            <p:cNvCxnSpPr>
              <a:cxnSpLocks noChangeShapeType="1"/>
              <a:stCxn id="24" idx="2"/>
              <a:endCxn id="7" idx="0"/>
            </p:cNvCxnSpPr>
            <p:nvPr/>
          </p:nvCxnSpPr>
          <p:spPr bwMode="auto">
            <a:xfrm flipH="1">
              <a:off x="8580" y="4696"/>
              <a:ext cx="1" cy="678"/>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4" name="Rectangle 23"/>
            <p:cNvSpPr>
              <a:spLocks noChangeAspect="1" noChangeArrowheads="1"/>
            </p:cNvSpPr>
            <p:nvPr/>
          </p:nvSpPr>
          <p:spPr bwMode="auto">
            <a:xfrm>
              <a:off x="5125" y="4362"/>
              <a:ext cx="6911" cy="326"/>
            </a:xfrm>
            <a:prstGeom prst="rect">
              <a:avLst/>
            </a:prstGeom>
            <a:solidFill>
              <a:srgbClr val="FFFFFF"/>
            </a:solidFill>
            <a:ln w="9525">
              <a:solidFill>
                <a:srgbClr val="000000"/>
              </a:solidFill>
              <a:miter lim="800000"/>
              <a:headEnd/>
              <a:tailEnd/>
            </a:ln>
          </p:spPr>
          <p:txBody>
            <a:bodyPr lIns="72238" tIns="36119" rIns="72238" bIns="36119" anchor="ctr">
              <a:spAutoFit/>
            </a:bodyPr>
            <a:lstStyle>
              <a:lvl1pPr eaLnBrk="0" hangingPunct="0">
                <a:spcBef>
                  <a:spcPct val="20000"/>
                </a:spcBef>
                <a:buAutoNum type="arabicPeriod"/>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Font typeface="Wingdings" pitchFamily="2" charset="2"/>
                <a:buChar char="Ø"/>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fr-CH" altLang="fr-FR" sz="900">
                  <a:solidFill>
                    <a:srgbClr val="000000"/>
                  </a:solidFill>
                  <a:latin typeface="Calibri" pitchFamily="34" charset="0"/>
                </a:rPr>
                <a:t>L’interpellation est portée à l’ordre du jour</a:t>
              </a:r>
              <a:endParaRPr lang="fr-CH" altLang="fr-FR" sz="1800"/>
            </a:p>
          </p:txBody>
        </p:sp>
        <p:cxnSp>
          <p:nvCxnSpPr>
            <p:cNvPr id="25" name="AutoShape 24"/>
            <p:cNvCxnSpPr>
              <a:cxnSpLocks noChangeShapeType="1"/>
              <a:stCxn id="10" idx="2"/>
              <a:endCxn id="24" idx="0"/>
            </p:cNvCxnSpPr>
            <p:nvPr/>
          </p:nvCxnSpPr>
          <p:spPr bwMode="auto">
            <a:xfrm>
              <a:off x="8577" y="3683"/>
              <a:ext cx="4" cy="67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6" name="AutoShape 25"/>
            <p:cNvCxnSpPr>
              <a:cxnSpLocks noChangeShapeType="1"/>
              <a:stCxn id="7" idx="2"/>
              <a:endCxn id="14" idx="0"/>
            </p:cNvCxnSpPr>
            <p:nvPr/>
          </p:nvCxnSpPr>
          <p:spPr bwMode="auto">
            <a:xfrm>
              <a:off x="8580" y="6372"/>
              <a:ext cx="1" cy="70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504042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t>5. Droit de proposition</a:t>
            </a:r>
            <a:endParaRPr lang="fr-CH" dirty="0"/>
          </a:p>
        </p:txBody>
      </p:sp>
      <p:sp>
        <p:nvSpPr>
          <p:cNvPr id="3" name="Espace réservé du contenu 2"/>
          <p:cNvSpPr>
            <a:spLocks noGrp="1"/>
          </p:cNvSpPr>
          <p:nvPr>
            <p:ph idx="1"/>
          </p:nvPr>
        </p:nvSpPr>
        <p:spPr/>
        <p:txBody>
          <a:bodyPr>
            <a:noAutofit/>
          </a:bodyPr>
          <a:lstStyle/>
          <a:p>
            <a:pPr marL="514350" indent="-514350">
              <a:spcAft>
                <a:spcPts val="600"/>
              </a:spcAft>
              <a:buFont typeface="+mj-lt"/>
              <a:buAutoNum type="alphaUcPeriod" startAt="4"/>
            </a:pPr>
            <a:r>
              <a:rPr lang="fr-CH" sz="1800" b="1" dirty="0" smtClean="0"/>
              <a:t>La simple question ou le vœu </a:t>
            </a:r>
          </a:p>
          <a:p>
            <a:pPr>
              <a:spcAft>
                <a:spcPts val="600"/>
              </a:spcAft>
            </a:pPr>
            <a:r>
              <a:rPr lang="fr-CH" sz="1750" dirty="0"/>
              <a:t>Il s’agit d’un article nouvellement introduit qui a pour objectif de donner une base légale à ces instruments (art. 34a LC).</a:t>
            </a:r>
          </a:p>
          <a:p>
            <a:pPr>
              <a:spcAft>
                <a:spcPts val="600"/>
              </a:spcAft>
            </a:pPr>
            <a:r>
              <a:rPr lang="fr-CH" sz="1750" dirty="0" smtClean="0"/>
              <a:t>Question </a:t>
            </a:r>
            <a:r>
              <a:rPr lang="fr-CH" sz="1750" dirty="0"/>
              <a:t>ou souhait auprès de la municipalité qui s’exerce de manière informelle (la forme écrite n’est pas requise) au cours d’une séance du conseil. L’ordre du jour peut le prévoir sous « heures des questions » ou « divers » .</a:t>
            </a:r>
          </a:p>
          <a:p>
            <a:pPr>
              <a:spcAft>
                <a:spcPts val="600"/>
              </a:spcAft>
            </a:pPr>
            <a:r>
              <a:rPr lang="fr-CH" sz="1750" dirty="0" smtClean="0"/>
              <a:t>Ils </a:t>
            </a:r>
            <a:r>
              <a:rPr lang="fr-CH" sz="1750" dirty="0"/>
              <a:t>ne comprennent ni le pouvoir d'annuler ou de modifier les décisions municipales ni celui d'adresser des instructions impératives ou des injonctions à la municipalité.</a:t>
            </a:r>
          </a:p>
          <a:p>
            <a:pPr>
              <a:spcAft>
                <a:spcPts val="600"/>
              </a:spcAft>
            </a:pPr>
            <a:r>
              <a:rPr lang="fr-CH" sz="1750" dirty="0" smtClean="0"/>
              <a:t>Ils </a:t>
            </a:r>
            <a:r>
              <a:rPr lang="fr-CH" sz="1750" dirty="0"/>
              <a:t>ont un effet contraignant relatif dans la mesure où la municipalité doit y répondre. </a:t>
            </a:r>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26</a:t>
            </a:fld>
            <a:endParaRPr lang="fr-CH"/>
          </a:p>
        </p:txBody>
      </p:sp>
    </p:spTree>
    <p:extLst>
      <p:ext uri="{BB962C8B-B14F-4D97-AF65-F5344CB8AC3E}">
        <p14:creationId xmlns:p14="http://schemas.microsoft.com/office/powerpoint/2010/main" val="14137696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628800"/>
            <a:ext cx="8568952" cy="1143000"/>
          </a:xfrm>
        </p:spPr>
        <p:txBody>
          <a:bodyPr>
            <a:normAutofit fontScale="90000"/>
          </a:bodyPr>
          <a:lstStyle/>
          <a:p>
            <a:r>
              <a:rPr lang="fr-CH" dirty="0"/>
              <a:t>6</a:t>
            </a:r>
            <a:r>
              <a:rPr lang="fr-CH" dirty="0" smtClean="0"/>
              <a:t>. </a:t>
            </a:r>
            <a:r>
              <a:rPr lang="fr-CH" dirty="0"/>
              <a:t>Types et désignation des commissions</a:t>
            </a:r>
            <a:br>
              <a:rPr lang="fr-CH" dirty="0"/>
            </a:br>
            <a:r>
              <a:rPr lang="fr-CH" sz="3600" dirty="0"/>
              <a:t>(art. 40e, 40f, 40ge LC)</a:t>
            </a:r>
            <a:endParaRPr lang="fr-CH" dirty="0"/>
          </a:p>
        </p:txBody>
      </p:sp>
      <p:sp>
        <p:nvSpPr>
          <p:cNvPr id="3" name="Espace réservé du contenu 2"/>
          <p:cNvSpPr>
            <a:spLocks noGrp="1"/>
          </p:cNvSpPr>
          <p:nvPr>
            <p:ph idx="1"/>
          </p:nvPr>
        </p:nvSpPr>
        <p:spPr/>
        <p:txBody>
          <a:bodyPr>
            <a:normAutofit/>
          </a:bodyPr>
          <a:lstStyle/>
          <a:p>
            <a:pPr lvl="0"/>
            <a:r>
              <a:rPr lang="fr-CH" sz="1800" dirty="0">
                <a:solidFill>
                  <a:prstClr val="black"/>
                </a:solidFill>
              </a:rPr>
              <a:t>Il existe dans la loi différents types de commissions (art. 40e LC) : </a:t>
            </a:r>
          </a:p>
          <a:p>
            <a:pPr lvl="1"/>
            <a:r>
              <a:rPr lang="fr-CH" sz="1800" dirty="0">
                <a:solidFill>
                  <a:prstClr val="black"/>
                </a:solidFill>
              </a:rPr>
              <a:t>commissions de surveillance ;</a:t>
            </a:r>
          </a:p>
          <a:p>
            <a:pPr lvl="1"/>
            <a:r>
              <a:rPr lang="fr-CH" sz="1800" dirty="0">
                <a:solidFill>
                  <a:prstClr val="black"/>
                </a:solidFill>
              </a:rPr>
              <a:t>commissions ad hoc ;</a:t>
            </a:r>
          </a:p>
          <a:p>
            <a:pPr lvl="1"/>
            <a:r>
              <a:rPr lang="fr-CH" sz="1800" dirty="0">
                <a:solidFill>
                  <a:prstClr val="black"/>
                </a:solidFill>
              </a:rPr>
              <a:t>commissions thématiques.</a:t>
            </a:r>
          </a:p>
          <a:p>
            <a:pPr marL="0" indent="0">
              <a:spcAft>
                <a:spcPts val="600"/>
              </a:spcAft>
              <a:buNone/>
            </a:pPr>
            <a:endParaRPr lang="fr-CH" sz="5500" b="1"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27</a:t>
            </a:fld>
            <a:endParaRPr lang="fr-CH"/>
          </a:p>
        </p:txBody>
      </p:sp>
    </p:spTree>
    <p:extLst>
      <p:ext uri="{BB962C8B-B14F-4D97-AF65-F5344CB8AC3E}">
        <p14:creationId xmlns:p14="http://schemas.microsoft.com/office/powerpoint/2010/main" val="6765477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28800"/>
            <a:ext cx="8507288" cy="1143000"/>
          </a:xfrm>
        </p:spPr>
        <p:txBody>
          <a:bodyPr>
            <a:normAutofit fontScale="90000"/>
          </a:bodyPr>
          <a:lstStyle/>
          <a:p>
            <a:r>
              <a:rPr lang="fr-CH" dirty="0"/>
              <a:t>6</a:t>
            </a:r>
            <a:r>
              <a:rPr lang="fr-CH" dirty="0" smtClean="0"/>
              <a:t>. Types et désignation des commissions</a:t>
            </a:r>
            <a:br>
              <a:rPr lang="fr-CH" dirty="0" smtClean="0"/>
            </a:br>
            <a:r>
              <a:rPr lang="fr-CH" sz="3600" dirty="0" smtClean="0"/>
              <a:t>(art. 40</a:t>
            </a:r>
            <a:r>
              <a:rPr lang="fr-CH" sz="3600" dirty="0"/>
              <a:t>e</a:t>
            </a:r>
            <a:r>
              <a:rPr lang="fr-CH" sz="3600" dirty="0" smtClean="0"/>
              <a:t>, 40f, 40ge LC)</a:t>
            </a:r>
            <a:endParaRPr lang="fr-CH" sz="3600" dirty="0"/>
          </a:p>
        </p:txBody>
      </p:sp>
      <p:sp>
        <p:nvSpPr>
          <p:cNvPr id="3" name="Espace réservé du contenu 2"/>
          <p:cNvSpPr>
            <a:spLocks noGrp="1"/>
          </p:cNvSpPr>
          <p:nvPr>
            <p:ph idx="1"/>
          </p:nvPr>
        </p:nvSpPr>
        <p:spPr/>
        <p:txBody>
          <a:bodyPr>
            <a:normAutofit/>
          </a:bodyPr>
          <a:lstStyle/>
          <a:p>
            <a:pPr marL="0" indent="0">
              <a:buNone/>
            </a:pPr>
            <a:r>
              <a:rPr lang="fr-CH" sz="1800" b="1" dirty="0"/>
              <a:t>Définitions, art. 40f LC:</a:t>
            </a:r>
          </a:p>
          <a:p>
            <a:r>
              <a:rPr lang="fr-CH" sz="1800" dirty="0"/>
              <a:t>Commissions de surveillance (al. 1) : </a:t>
            </a:r>
          </a:p>
          <a:p>
            <a:pPr lvl="1"/>
            <a:r>
              <a:rPr lang="fr-CH" sz="1800" dirty="0" smtClean="0"/>
              <a:t>commission </a:t>
            </a:r>
            <a:r>
              <a:rPr lang="fr-CH" sz="1800" dirty="0"/>
              <a:t>de gestion ;</a:t>
            </a:r>
          </a:p>
          <a:p>
            <a:pPr lvl="1"/>
            <a:r>
              <a:rPr lang="fr-CH" sz="1800" dirty="0" smtClean="0"/>
              <a:t>commission </a:t>
            </a:r>
            <a:r>
              <a:rPr lang="fr-CH" sz="1800" dirty="0"/>
              <a:t>des </a:t>
            </a:r>
            <a:r>
              <a:rPr lang="fr-CH" sz="1800" dirty="0" smtClean="0"/>
              <a:t>finances.</a:t>
            </a:r>
          </a:p>
          <a:p>
            <a:pPr marL="360363" indent="0">
              <a:buNone/>
            </a:pPr>
            <a:r>
              <a:rPr lang="fr-CH" sz="1800" dirty="0" smtClean="0"/>
              <a:t>Ces </a:t>
            </a:r>
            <a:r>
              <a:rPr lang="fr-CH" sz="1800" dirty="0"/>
              <a:t>deux commissions peuvent être regroupées en une seule. </a:t>
            </a:r>
          </a:p>
          <a:p>
            <a:pPr lvl="1"/>
            <a:endParaRPr lang="fr-CH" sz="1800" dirty="0"/>
          </a:p>
          <a:p>
            <a:pPr marL="355600" indent="0">
              <a:buNone/>
            </a:pPr>
            <a:r>
              <a:rPr lang="fr-CH" sz="1800" dirty="0"/>
              <a:t>En général, la commission de gestion examine la gestion et les comptes de l’année écoulée, tandis que la commission des finances examine le budget, les dépenses supplémentaires, les propositions d’emprunt et le projet d’arrêté </a:t>
            </a:r>
            <a:r>
              <a:rPr lang="fr-CH" sz="1800" dirty="0" smtClean="0"/>
              <a:t>d’imposition.</a:t>
            </a:r>
            <a:endParaRPr lang="fr-CH" sz="1800" dirty="0"/>
          </a:p>
        </p:txBody>
      </p:sp>
      <p:sp>
        <p:nvSpPr>
          <p:cNvPr id="4" name="Espace réservé de la date 3"/>
          <p:cNvSpPr>
            <a:spLocks noGrp="1"/>
          </p:cNvSpPr>
          <p:nvPr>
            <p:ph type="dt" sz="half" idx="10"/>
          </p:nvPr>
        </p:nvSpPr>
        <p:spPr/>
        <p:txBody>
          <a:bodyPr/>
          <a:lstStyle/>
          <a:p>
            <a:fld id="{B5AED896-B1DD-465B-8B58-CB7588465E9E}" type="datetime4">
              <a:rPr lang="fr-CH" smtClean="0">
                <a:solidFill>
                  <a:prstClr val="black">
                    <a:tint val="75000"/>
                  </a:prstClr>
                </a:solidFill>
              </a:rPr>
              <a:pPr/>
              <a:t>6 juin 2017</a:t>
            </a:fld>
            <a:endParaRPr lang="fr-CH">
              <a:solidFill>
                <a:prstClr val="black">
                  <a:tint val="75000"/>
                </a:prstClr>
              </a:solidFill>
            </a:endParaRPr>
          </a:p>
        </p:txBody>
      </p:sp>
      <p:sp>
        <p:nvSpPr>
          <p:cNvPr id="5" name="Espace réservé du pied de page 4"/>
          <p:cNvSpPr>
            <a:spLocks noGrp="1"/>
          </p:cNvSpPr>
          <p:nvPr>
            <p:ph type="ftr" sz="quarter" idx="11"/>
          </p:nvPr>
        </p:nvSpPr>
        <p:spPr/>
        <p:txBody>
          <a:bodyPr/>
          <a:lstStyle/>
          <a:p>
            <a:r>
              <a:rPr lang="fr-CH" smtClean="0">
                <a:solidFill>
                  <a:prstClr val="black">
                    <a:tint val="75000"/>
                  </a:prstClr>
                </a:solidFill>
              </a:rPr>
              <a:t>Service des communes et du logement</a:t>
            </a:r>
            <a:endParaRPr lang="fr-CH">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solidFill>
                  <a:prstClr val="black">
                    <a:tint val="75000"/>
                  </a:prstClr>
                </a:solidFill>
              </a:rPr>
              <a:pPr/>
              <a:t>28</a:t>
            </a:fld>
            <a:endParaRPr lang="fr-CH">
              <a:solidFill>
                <a:prstClr val="black">
                  <a:tint val="75000"/>
                </a:prstClr>
              </a:solidFill>
            </a:endParaRPr>
          </a:p>
        </p:txBody>
      </p:sp>
    </p:spTree>
    <p:extLst>
      <p:ext uri="{BB962C8B-B14F-4D97-AF65-F5344CB8AC3E}">
        <p14:creationId xmlns:p14="http://schemas.microsoft.com/office/powerpoint/2010/main" val="190502410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28800"/>
            <a:ext cx="8507288" cy="1143000"/>
          </a:xfrm>
        </p:spPr>
        <p:txBody>
          <a:bodyPr>
            <a:normAutofit fontScale="90000"/>
          </a:bodyPr>
          <a:lstStyle/>
          <a:p>
            <a:r>
              <a:rPr lang="fr-CH" dirty="0"/>
              <a:t>6</a:t>
            </a:r>
            <a:r>
              <a:rPr lang="fr-CH" dirty="0" smtClean="0"/>
              <a:t>. Types et désignation des commissions</a:t>
            </a:r>
            <a:br>
              <a:rPr lang="fr-CH" dirty="0" smtClean="0"/>
            </a:br>
            <a:r>
              <a:rPr lang="fr-CH" sz="3600" dirty="0" smtClean="0"/>
              <a:t>(art. 40</a:t>
            </a:r>
            <a:r>
              <a:rPr lang="fr-CH" sz="3600" dirty="0"/>
              <a:t>e</a:t>
            </a:r>
            <a:r>
              <a:rPr lang="fr-CH" sz="3600" dirty="0" smtClean="0"/>
              <a:t>, 40f, 40ge LC)</a:t>
            </a:r>
            <a:endParaRPr lang="fr-CH" sz="3600" dirty="0"/>
          </a:p>
        </p:txBody>
      </p:sp>
      <p:sp>
        <p:nvSpPr>
          <p:cNvPr id="3" name="Espace réservé du contenu 2"/>
          <p:cNvSpPr>
            <a:spLocks noGrp="1"/>
          </p:cNvSpPr>
          <p:nvPr>
            <p:ph idx="1"/>
          </p:nvPr>
        </p:nvSpPr>
        <p:spPr/>
        <p:txBody>
          <a:bodyPr>
            <a:normAutofit/>
          </a:bodyPr>
          <a:lstStyle/>
          <a:p>
            <a:pPr lvl="0"/>
            <a:r>
              <a:rPr lang="fr-CH" sz="1800" dirty="0">
                <a:solidFill>
                  <a:prstClr val="black"/>
                </a:solidFill>
              </a:rPr>
              <a:t>Commissions ad hoc (al. 3) (nommées de cas en cas) : </a:t>
            </a:r>
          </a:p>
          <a:p>
            <a:pPr lvl="1"/>
            <a:r>
              <a:rPr lang="fr-CH" sz="1800" dirty="0">
                <a:solidFill>
                  <a:prstClr val="black"/>
                </a:solidFill>
              </a:rPr>
              <a:t>commissions chargées d’examiner les propositions des membres et les pétitions ou de préaviser sur leur prise en considération ;</a:t>
            </a:r>
          </a:p>
          <a:p>
            <a:pPr lvl="1"/>
            <a:r>
              <a:rPr lang="fr-CH" sz="1800" dirty="0">
                <a:solidFill>
                  <a:prstClr val="black"/>
                </a:solidFill>
              </a:rPr>
              <a:t>commissions chargées d’examiner les propositions de la municipalité.	</a:t>
            </a:r>
          </a:p>
          <a:p>
            <a:pPr marL="0" indent="0">
              <a:buNone/>
            </a:pPr>
            <a:endParaRPr lang="fr-CH" sz="1800" dirty="0"/>
          </a:p>
          <a:p>
            <a:r>
              <a:rPr lang="fr-CH" sz="1800" dirty="0" smtClean="0"/>
              <a:t>Commissions </a:t>
            </a:r>
            <a:r>
              <a:rPr lang="fr-CH" sz="1800" dirty="0"/>
              <a:t>thématiques (al. 4) </a:t>
            </a:r>
            <a:r>
              <a:rPr lang="fr-CH" sz="1800" dirty="0" smtClean="0"/>
              <a:t>:</a:t>
            </a:r>
            <a:endParaRPr lang="fr-CH" sz="1800" dirty="0"/>
          </a:p>
          <a:p>
            <a:pPr lvl="1"/>
            <a:r>
              <a:rPr lang="fr-CH" sz="1800" dirty="0"/>
              <a:t>Commissions nommées pour traiter des préavis relatifs à une thématique particulière. Elles sont en général nommées pour la durée de la législature. </a:t>
            </a:r>
          </a:p>
          <a:p>
            <a:pPr lvl="1"/>
            <a:r>
              <a:rPr lang="fr-CH" sz="1800" dirty="0" smtClean="0"/>
              <a:t>Exemples </a:t>
            </a:r>
            <a:r>
              <a:rPr lang="fr-CH" sz="1800" dirty="0"/>
              <a:t>: commission d’urbanisme, commission des pétitions, commission des affaires régionales, etc. </a:t>
            </a:r>
          </a:p>
        </p:txBody>
      </p:sp>
      <p:sp>
        <p:nvSpPr>
          <p:cNvPr id="4" name="Espace réservé de la date 3"/>
          <p:cNvSpPr>
            <a:spLocks noGrp="1"/>
          </p:cNvSpPr>
          <p:nvPr>
            <p:ph type="dt" sz="half" idx="10"/>
          </p:nvPr>
        </p:nvSpPr>
        <p:spPr/>
        <p:txBody>
          <a:bodyPr/>
          <a:lstStyle/>
          <a:p>
            <a:fld id="{B5AED896-B1DD-465B-8B58-CB7588465E9E}" type="datetime4">
              <a:rPr lang="fr-CH" smtClean="0">
                <a:solidFill>
                  <a:prstClr val="black">
                    <a:tint val="75000"/>
                  </a:prstClr>
                </a:solidFill>
              </a:rPr>
              <a:pPr/>
              <a:t>6 juin 2017</a:t>
            </a:fld>
            <a:endParaRPr lang="fr-CH">
              <a:solidFill>
                <a:prstClr val="black">
                  <a:tint val="75000"/>
                </a:prstClr>
              </a:solidFill>
            </a:endParaRPr>
          </a:p>
        </p:txBody>
      </p:sp>
      <p:sp>
        <p:nvSpPr>
          <p:cNvPr id="5" name="Espace réservé du pied de page 4"/>
          <p:cNvSpPr>
            <a:spLocks noGrp="1"/>
          </p:cNvSpPr>
          <p:nvPr>
            <p:ph type="ftr" sz="quarter" idx="11"/>
          </p:nvPr>
        </p:nvSpPr>
        <p:spPr/>
        <p:txBody>
          <a:bodyPr/>
          <a:lstStyle/>
          <a:p>
            <a:r>
              <a:rPr lang="fr-CH" smtClean="0">
                <a:solidFill>
                  <a:prstClr val="black">
                    <a:tint val="75000"/>
                  </a:prstClr>
                </a:solidFill>
              </a:rPr>
              <a:t>Service des communes et du logement</a:t>
            </a:r>
            <a:endParaRPr lang="fr-CH">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solidFill>
                  <a:prstClr val="black">
                    <a:tint val="75000"/>
                  </a:prstClr>
                </a:solidFill>
              </a:rPr>
              <a:pPr/>
              <a:t>29</a:t>
            </a:fld>
            <a:endParaRPr lang="fr-CH">
              <a:solidFill>
                <a:prstClr val="black">
                  <a:tint val="75000"/>
                </a:prstClr>
              </a:solidFill>
            </a:endParaRPr>
          </a:p>
        </p:txBody>
      </p:sp>
    </p:spTree>
    <p:extLst>
      <p:ext uri="{BB962C8B-B14F-4D97-AF65-F5344CB8AC3E}">
        <p14:creationId xmlns:p14="http://schemas.microsoft.com/office/powerpoint/2010/main" val="42015082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H" dirty="0" smtClean="0"/>
              <a:t>1. Loi sur les communes et</a:t>
            </a:r>
            <a:br>
              <a:rPr lang="fr-CH" dirty="0" smtClean="0"/>
            </a:br>
            <a:r>
              <a:rPr lang="fr-CH" dirty="0" smtClean="0"/>
              <a:t>règlements du conseil</a:t>
            </a:r>
            <a:endParaRPr lang="fr-CH" dirty="0"/>
          </a:p>
        </p:txBody>
      </p:sp>
      <p:sp>
        <p:nvSpPr>
          <p:cNvPr id="3" name="Espace réservé du contenu 2"/>
          <p:cNvSpPr>
            <a:spLocks noGrp="1"/>
          </p:cNvSpPr>
          <p:nvPr>
            <p:ph idx="1"/>
          </p:nvPr>
        </p:nvSpPr>
        <p:spPr/>
        <p:txBody>
          <a:bodyPr>
            <a:normAutofit/>
          </a:bodyPr>
          <a:lstStyle/>
          <a:p>
            <a:pPr marL="514350" indent="-514350">
              <a:buFont typeface="+mj-lt"/>
              <a:buAutoNum type="alphaUcPeriod"/>
            </a:pPr>
            <a:r>
              <a:rPr lang="fr-CH" sz="1800" b="1" dirty="0"/>
              <a:t>Loi sur les communes</a:t>
            </a:r>
          </a:p>
          <a:p>
            <a:endParaRPr lang="fr-CH" sz="1800" dirty="0"/>
          </a:p>
          <a:p>
            <a:r>
              <a:rPr lang="fr-CH" sz="1800" dirty="0"/>
              <a:t>La Loi sur les communes de 1956 a été modifiée 33 fois jusqu’en 2013, date de l’entrée en vigueur des dernières modifications.</a:t>
            </a:r>
          </a:p>
          <a:p>
            <a:endParaRPr lang="fr-CH" sz="1800" dirty="0"/>
          </a:p>
          <a:p>
            <a:r>
              <a:rPr lang="fr-CH" sz="1800" dirty="0"/>
              <a:t>Elle repose sur les art. 137 et suivants de la Constitution du Canton de Vaud.</a:t>
            </a:r>
          </a:p>
          <a:p>
            <a:endParaRPr lang="fr-CH" sz="1800" dirty="0"/>
          </a:p>
          <a:p>
            <a:r>
              <a:rPr lang="fr-CH" sz="1800" dirty="0"/>
              <a:t>Elle règle le fonctionnement institutionnel de la commune et son rapport au Canton.</a:t>
            </a:r>
          </a:p>
          <a:p>
            <a:endParaRPr lang="fr-CH"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3</a:t>
            </a:fld>
            <a:endParaRPr lang="fr-CH"/>
          </a:p>
        </p:txBody>
      </p:sp>
    </p:spTree>
    <p:extLst>
      <p:ext uri="{BB962C8B-B14F-4D97-AF65-F5344CB8AC3E}">
        <p14:creationId xmlns:p14="http://schemas.microsoft.com/office/powerpoint/2010/main" val="30803731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28800"/>
            <a:ext cx="8507288" cy="1143000"/>
          </a:xfrm>
        </p:spPr>
        <p:txBody>
          <a:bodyPr>
            <a:normAutofit fontScale="90000"/>
          </a:bodyPr>
          <a:lstStyle/>
          <a:p>
            <a:r>
              <a:rPr lang="fr-CH" dirty="0"/>
              <a:t>6</a:t>
            </a:r>
            <a:r>
              <a:rPr lang="fr-CH" dirty="0" smtClean="0"/>
              <a:t>. Types et désignation des commissions</a:t>
            </a:r>
            <a:br>
              <a:rPr lang="fr-CH" dirty="0" smtClean="0"/>
            </a:br>
            <a:r>
              <a:rPr lang="fr-CH" sz="3600" dirty="0" smtClean="0"/>
              <a:t>(art. 40</a:t>
            </a:r>
            <a:r>
              <a:rPr lang="fr-CH" sz="3600" dirty="0"/>
              <a:t>e</a:t>
            </a:r>
            <a:r>
              <a:rPr lang="fr-CH" sz="3600" dirty="0" smtClean="0"/>
              <a:t>, 40f, 40ge LC)</a:t>
            </a:r>
            <a:endParaRPr lang="fr-CH" sz="3600" dirty="0"/>
          </a:p>
        </p:txBody>
      </p:sp>
      <p:sp>
        <p:nvSpPr>
          <p:cNvPr id="3" name="Espace réservé du contenu 2"/>
          <p:cNvSpPr>
            <a:spLocks noGrp="1"/>
          </p:cNvSpPr>
          <p:nvPr>
            <p:ph idx="1"/>
          </p:nvPr>
        </p:nvSpPr>
        <p:spPr/>
        <p:txBody>
          <a:bodyPr>
            <a:noAutofit/>
          </a:bodyPr>
          <a:lstStyle/>
          <a:p>
            <a:pPr marL="0" indent="0">
              <a:buNone/>
            </a:pPr>
            <a:r>
              <a:rPr lang="fr-CH" sz="1800" b="1" dirty="0" smtClean="0"/>
              <a:t>Fonctionnement, </a:t>
            </a:r>
            <a:r>
              <a:rPr lang="fr-CH" sz="1800" b="1" dirty="0"/>
              <a:t>art. </a:t>
            </a:r>
            <a:r>
              <a:rPr lang="fr-CH" sz="1800" b="1" dirty="0" smtClean="0"/>
              <a:t>40g </a:t>
            </a:r>
            <a:r>
              <a:rPr lang="fr-CH" sz="1800" b="1" dirty="0"/>
              <a:t>LC:</a:t>
            </a:r>
          </a:p>
          <a:p>
            <a:r>
              <a:rPr lang="fr-CH" sz="1800" dirty="0"/>
              <a:t>Le mode de désignation des membres des commissions et de leur président est arrêté par le règlement du conseil général ou communal (élection par le conseil ou nomination par le bureau</a:t>
            </a:r>
            <a:r>
              <a:rPr lang="fr-CH" sz="1800" dirty="0" smtClean="0"/>
              <a:t>).</a:t>
            </a:r>
            <a:endParaRPr lang="fr-CH" sz="1800" dirty="0"/>
          </a:p>
          <a:p>
            <a:endParaRPr lang="fr-CH" sz="1800" dirty="0"/>
          </a:p>
          <a:p>
            <a:r>
              <a:rPr lang="fr-CH" sz="1800" dirty="0"/>
              <a:t>Les commissions ne peuvent valablement délibérer que si le nombre des membres présents forme la majorité absolue du nombre total de leurs membres.</a:t>
            </a:r>
          </a:p>
          <a:p>
            <a:endParaRPr lang="fr-CH" sz="1800" dirty="0"/>
          </a:p>
          <a:p>
            <a:r>
              <a:rPr lang="fr-CH" sz="1800" dirty="0"/>
              <a:t>Elles délibèrent à huis clos et prennent leurs décisions à la majorité des membres présents. Le président prend part au vote. En cas d’égalité, son vote est prépondérant.</a:t>
            </a:r>
          </a:p>
        </p:txBody>
      </p:sp>
      <p:sp>
        <p:nvSpPr>
          <p:cNvPr id="4" name="Espace réservé de la date 3"/>
          <p:cNvSpPr>
            <a:spLocks noGrp="1"/>
          </p:cNvSpPr>
          <p:nvPr>
            <p:ph type="dt" sz="half" idx="10"/>
          </p:nvPr>
        </p:nvSpPr>
        <p:spPr/>
        <p:txBody>
          <a:bodyPr/>
          <a:lstStyle/>
          <a:p>
            <a:fld id="{B5AED896-B1DD-465B-8B58-CB7588465E9E}" type="datetime4">
              <a:rPr lang="fr-CH" smtClean="0">
                <a:solidFill>
                  <a:prstClr val="black">
                    <a:tint val="75000"/>
                  </a:prstClr>
                </a:solidFill>
              </a:rPr>
              <a:pPr/>
              <a:t>6 juin 2017</a:t>
            </a:fld>
            <a:endParaRPr lang="fr-CH">
              <a:solidFill>
                <a:prstClr val="black">
                  <a:tint val="75000"/>
                </a:prstClr>
              </a:solidFill>
            </a:endParaRPr>
          </a:p>
        </p:txBody>
      </p:sp>
      <p:sp>
        <p:nvSpPr>
          <p:cNvPr id="5" name="Espace réservé du pied de page 4"/>
          <p:cNvSpPr>
            <a:spLocks noGrp="1"/>
          </p:cNvSpPr>
          <p:nvPr>
            <p:ph type="ftr" sz="quarter" idx="11"/>
          </p:nvPr>
        </p:nvSpPr>
        <p:spPr/>
        <p:txBody>
          <a:bodyPr/>
          <a:lstStyle/>
          <a:p>
            <a:r>
              <a:rPr lang="fr-CH" smtClean="0">
                <a:solidFill>
                  <a:prstClr val="black">
                    <a:tint val="75000"/>
                  </a:prstClr>
                </a:solidFill>
              </a:rPr>
              <a:t>Service des communes et du logement</a:t>
            </a:r>
            <a:endParaRPr lang="fr-CH">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solidFill>
                  <a:prstClr val="black">
                    <a:tint val="75000"/>
                  </a:prstClr>
                </a:solidFill>
              </a:rPr>
              <a:pPr/>
              <a:t>30</a:t>
            </a:fld>
            <a:endParaRPr lang="fr-CH">
              <a:solidFill>
                <a:prstClr val="black">
                  <a:tint val="75000"/>
                </a:prstClr>
              </a:solidFill>
            </a:endParaRPr>
          </a:p>
        </p:txBody>
      </p:sp>
    </p:spTree>
    <p:extLst>
      <p:ext uri="{BB962C8B-B14F-4D97-AF65-F5344CB8AC3E}">
        <p14:creationId xmlns:p14="http://schemas.microsoft.com/office/powerpoint/2010/main" val="1347158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28800"/>
            <a:ext cx="8507288" cy="1143000"/>
          </a:xfrm>
        </p:spPr>
        <p:txBody>
          <a:bodyPr>
            <a:normAutofit fontScale="90000"/>
          </a:bodyPr>
          <a:lstStyle/>
          <a:p>
            <a:r>
              <a:rPr lang="fr-CH" dirty="0"/>
              <a:t>7</a:t>
            </a:r>
            <a:r>
              <a:rPr lang="fr-CH" dirty="0" smtClean="0"/>
              <a:t>. Droit à l’information des commissions</a:t>
            </a:r>
            <a:br>
              <a:rPr lang="fr-CH" dirty="0" smtClean="0"/>
            </a:br>
            <a:r>
              <a:rPr lang="fr-CH" sz="3600" dirty="0" smtClean="0"/>
              <a:t>(art. 40c, 40h et 93e LC)</a:t>
            </a:r>
            <a:endParaRPr lang="fr-CH" sz="3600" dirty="0"/>
          </a:p>
        </p:txBody>
      </p:sp>
      <p:sp>
        <p:nvSpPr>
          <p:cNvPr id="3" name="Espace réservé du contenu 2"/>
          <p:cNvSpPr>
            <a:spLocks noGrp="1"/>
          </p:cNvSpPr>
          <p:nvPr>
            <p:ph idx="1"/>
          </p:nvPr>
        </p:nvSpPr>
        <p:spPr/>
        <p:txBody>
          <a:bodyPr>
            <a:normAutofit/>
          </a:bodyPr>
          <a:lstStyle/>
          <a:p>
            <a:pPr marL="0" indent="0">
              <a:buNone/>
            </a:pPr>
            <a:r>
              <a:rPr lang="fr-CH" sz="1800" dirty="0"/>
              <a:t>Il y a trois niveaux au droit à l’information:</a:t>
            </a:r>
          </a:p>
          <a:p>
            <a:endParaRPr lang="fr-CH" sz="1800" dirty="0"/>
          </a:p>
          <a:p>
            <a:pPr marL="514350" indent="-514350">
              <a:buFont typeface="+mj-lt"/>
              <a:buAutoNum type="arabicPeriod"/>
            </a:pPr>
            <a:r>
              <a:rPr lang="fr-CH" sz="1800" b="1" dirty="0"/>
              <a:t>Droit à l’information des conseillers en général (art. 40c LC)</a:t>
            </a:r>
          </a:p>
          <a:p>
            <a:endParaRPr lang="fr-CH" sz="1800" dirty="0"/>
          </a:p>
          <a:p>
            <a:r>
              <a:rPr lang="fr-CH" sz="1800" dirty="0"/>
              <a:t>Le droit à l’information comprend le droit d’obtenir tous les renseignements sur toutes les affaires de la commune. </a:t>
            </a:r>
          </a:p>
          <a:p>
            <a:endParaRPr lang="fr-CH" sz="1800" dirty="0"/>
          </a:p>
          <a:p>
            <a:r>
              <a:rPr lang="fr-CH" sz="1800" dirty="0"/>
              <a:t>Limite: informations utiles à l’exercice du mandat. Le conseiller qui souhaite exercer son droit à l’information devra exposer en quoi les renseignements ou les documents demandés sont nécessaires à l’exercice de son mandat</a:t>
            </a:r>
            <a:r>
              <a:rPr lang="fr-CH" sz="1800" dirty="0" smtClean="0"/>
              <a:t>.</a:t>
            </a:r>
            <a:endParaRPr lang="fr-CH" sz="1800" dirty="0"/>
          </a:p>
          <a:p>
            <a:endParaRPr lang="fr-CH" dirty="0"/>
          </a:p>
        </p:txBody>
      </p:sp>
      <p:sp>
        <p:nvSpPr>
          <p:cNvPr id="4" name="Espace réservé de la date 3"/>
          <p:cNvSpPr>
            <a:spLocks noGrp="1"/>
          </p:cNvSpPr>
          <p:nvPr>
            <p:ph type="dt" sz="half" idx="10"/>
          </p:nvPr>
        </p:nvSpPr>
        <p:spPr/>
        <p:txBody>
          <a:bodyPr/>
          <a:lstStyle/>
          <a:p>
            <a:fld id="{B5AED896-B1DD-465B-8B58-CB7588465E9E}" type="datetime4">
              <a:rPr lang="fr-CH" smtClean="0">
                <a:solidFill>
                  <a:prstClr val="black">
                    <a:tint val="75000"/>
                  </a:prstClr>
                </a:solidFill>
              </a:rPr>
              <a:pPr/>
              <a:t>6 juin 2017</a:t>
            </a:fld>
            <a:endParaRPr lang="fr-CH">
              <a:solidFill>
                <a:prstClr val="black">
                  <a:tint val="75000"/>
                </a:prstClr>
              </a:solidFill>
            </a:endParaRPr>
          </a:p>
        </p:txBody>
      </p:sp>
      <p:sp>
        <p:nvSpPr>
          <p:cNvPr id="5" name="Espace réservé du pied de page 4"/>
          <p:cNvSpPr>
            <a:spLocks noGrp="1"/>
          </p:cNvSpPr>
          <p:nvPr>
            <p:ph type="ftr" sz="quarter" idx="11"/>
          </p:nvPr>
        </p:nvSpPr>
        <p:spPr/>
        <p:txBody>
          <a:bodyPr/>
          <a:lstStyle/>
          <a:p>
            <a:r>
              <a:rPr lang="fr-CH" smtClean="0">
                <a:solidFill>
                  <a:prstClr val="black">
                    <a:tint val="75000"/>
                  </a:prstClr>
                </a:solidFill>
              </a:rPr>
              <a:t>Service des communes et du logement</a:t>
            </a:r>
            <a:endParaRPr lang="fr-CH">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solidFill>
                  <a:prstClr val="black">
                    <a:tint val="75000"/>
                  </a:prstClr>
                </a:solidFill>
              </a:rPr>
              <a:pPr/>
              <a:t>31</a:t>
            </a:fld>
            <a:endParaRPr lang="fr-CH">
              <a:solidFill>
                <a:prstClr val="black">
                  <a:tint val="75000"/>
                </a:prstClr>
              </a:solidFill>
            </a:endParaRPr>
          </a:p>
        </p:txBody>
      </p:sp>
    </p:spTree>
    <p:extLst>
      <p:ext uri="{BB962C8B-B14F-4D97-AF65-F5344CB8AC3E}">
        <p14:creationId xmlns:p14="http://schemas.microsoft.com/office/powerpoint/2010/main" val="414269791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28800"/>
            <a:ext cx="8507288" cy="1143000"/>
          </a:xfrm>
        </p:spPr>
        <p:txBody>
          <a:bodyPr>
            <a:normAutofit fontScale="90000"/>
          </a:bodyPr>
          <a:lstStyle/>
          <a:p>
            <a:r>
              <a:rPr lang="fr-CH" dirty="0"/>
              <a:t>7</a:t>
            </a:r>
            <a:r>
              <a:rPr lang="fr-CH" dirty="0" smtClean="0"/>
              <a:t>. Droit à l’information des commissions</a:t>
            </a:r>
            <a:br>
              <a:rPr lang="fr-CH" dirty="0" smtClean="0"/>
            </a:br>
            <a:r>
              <a:rPr lang="fr-CH" sz="3600" dirty="0" smtClean="0"/>
              <a:t>(art. 40c, 40h et 93e LC)</a:t>
            </a:r>
            <a:endParaRPr lang="fr-CH" sz="3600" dirty="0"/>
          </a:p>
        </p:txBody>
      </p:sp>
      <p:sp>
        <p:nvSpPr>
          <p:cNvPr id="3" name="Espace réservé du contenu 2"/>
          <p:cNvSpPr>
            <a:spLocks noGrp="1"/>
          </p:cNvSpPr>
          <p:nvPr>
            <p:ph idx="1"/>
          </p:nvPr>
        </p:nvSpPr>
        <p:spPr/>
        <p:txBody>
          <a:bodyPr>
            <a:normAutofit fontScale="92500" lnSpcReduction="10000"/>
          </a:bodyPr>
          <a:lstStyle/>
          <a:p>
            <a:r>
              <a:rPr lang="fr-CH" sz="1900" dirty="0"/>
              <a:t>L’alinéa 2 de l’article 40c LC prévoit les motifs exhaustifs du refus de donner des informations.</a:t>
            </a:r>
          </a:p>
          <a:p>
            <a:endParaRPr lang="fr-CH" sz="1900" dirty="0"/>
          </a:p>
          <a:p>
            <a:pPr marL="971550" lvl="1" indent="-514350">
              <a:buFont typeface="+mj-lt"/>
              <a:buAutoNum type="alphaLcParenR"/>
            </a:pPr>
            <a:r>
              <a:rPr lang="fr-CH" sz="1900" dirty="0" smtClean="0"/>
              <a:t>documents internes; (ex</a:t>
            </a:r>
            <a:r>
              <a:rPr lang="fr-CH" sz="1900" dirty="0"/>
              <a:t>: notes et contre </a:t>
            </a:r>
            <a:r>
              <a:rPr lang="fr-CH" sz="1900" dirty="0" smtClean="0"/>
              <a:t>notes </a:t>
            </a:r>
            <a:r>
              <a:rPr lang="fr-CH" sz="1900" dirty="0"/>
              <a:t>des services ou des directions de </a:t>
            </a:r>
            <a:r>
              <a:rPr lang="fr-CH" sz="1900" dirty="0" smtClean="0"/>
              <a:t>l’administration communale);</a:t>
            </a:r>
          </a:p>
          <a:p>
            <a:pPr marL="971550" lvl="1" indent="-514350">
              <a:buFont typeface="+mj-lt"/>
              <a:buAutoNum type="alphaLcParenR"/>
            </a:pPr>
            <a:endParaRPr lang="fr-CH" sz="1900" dirty="0"/>
          </a:p>
          <a:p>
            <a:pPr marL="971550" lvl="1" indent="-514350">
              <a:buFont typeface="+mj-lt"/>
              <a:buAutoNum type="alphaLcParenR"/>
            </a:pPr>
            <a:r>
              <a:rPr lang="fr-CH" sz="1900" dirty="0" smtClean="0"/>
              <a:t>informations </a:t>
            </a:r>
            <a:r>
              <a:rPr lang="fr-CH" sz="1900" dirty="0"/>
              <a:t>qui relèvent de la sécurité de la commune</a:t>
            </a:r>
            <a:r>
              <a:rPr lang="fr-CH" sz="1900" dirty="0" smtClean="0"/>
              <a:t>;</a:t>
            </a:r>
          </a:p>
          <a:p>
            <a:pPr marL="971550" lvl="1" indent="-514350">
              <a:buFont typeface="+mj-lt"/>
              <a:buAutoNum type="alphaLcParenR"/>
            </a:pPr>
            <a:endParaRPr lang="fr-CH" sz="1900" dirty="0" smtClean="0"/>
          </a:p>
          <a:p>
            <a:pPr marL="971550" lvl="1" indent="-514350">
              <a:buFont typeface="+mj-lt"/>
              <a:buAutoNum type="alphaLcParenR"/>
            </a:pPr>
            <a:r>
              <a:rPr lang="fr-CH" sz="1900" dirty="0" smtClean="0"/>
              <a:t>informations </a:t>
            </a:r>
            <a:r>
              <a:rPr lang="fr-CH" sz="1900" dirty="0"/>
              <a:t>confidentielles pour des motifs prépondérants </a:t>
            </a:r>
            <a:r>
              <a:rPr lang="fr-CH" sz="1900" dirty="0" smtClean="0"/>
              <a:t>tenant </a:t>
            </a:r>
            <a:r>
              <a:rPr lang="fr-CH" sz="1900" dirty="0"/>
              <a:t>à la protection de la personnalité ou d’un secret </a:t>
            </a:r>
            <a:r>
              <a:rPr lang="fr-CH" sz="1900" dirty="0" smtClean="0"/>
              <a:t>protégé par </a:t>
            </a:r>
            <a:r>
              <a:rPr lang="fr-CH" sz="1900" dirty="0"/>
              <a:t>la </a:t>
            </a:r>
            <a:r>
              <a:rPr lang="fr-CH" sz="1900" dirty="0" smtClean="0"/>
              <a:t>loi (ex: </a:t>
            </a:r>
            <a:r>
              <a:rPr lang="fr-CH" sz="1900" dirty="0"/>
              <a:t>informations de nature médicale sur un citoyen, </a:t>
            </a:r>
            <a:r>
              <a:rPr lang="fr-CH" sz="1900" dirty="0" smtClean="0"/>
              <a:t>art</a:t>
            </a:r>
            <a:r>
              <a:rPr lang="fr-CH" sz="1900" dirty="0"/>
              <a:t>. 16 al. 2 </a:t>
            </a:r>
            <a:r>
              <a:rPr lang="fr-CH" sz="1900" dirty="0" err="1" smtClean="0"/>
              <a:t>Linfo</a:t>
            </a:r>
            <a:r>
              <a:rPr lang="fr-CH" sz="1900" dirty="0" smtClean="0"/>
              <a:t>).</a:t>
            </a:r>
            <a:endParaRPr lang="fr-CH" sz="1900" dirty="0"/>
          </a:p>
          <a:p>
            <a:endParaRPr lang="fr-CH" dirty="0"/>
          </a:p>
          <a:p>
            <a:endParaRPr lang="fr-CH" dirty="0"/>
          </a:p>
        </p:txBody>
      </p:sp>
      <p:sp>
        <p:nvSpPr>
          <p:cNvPr id="4" name="Espace réservé de la date 3"/>
          <p:cNvSpPr>
            <a:spLocks noGrp="1"/>
          </p:cNvSpPr>
          <p:nvPr>
            <p:ph type="dt" sz="half" idx="10"/>
          </p:nvPr>
        </p:nvSpPr>
        <p:spPr/>
        <p:txBody>
          <a:bodyPr/>
          <a:lstStyle/>
          <a:p>
            <a:fld id="{B5AED896-B1DD-465B-8B58-CB7588465E9E}" type="datetime4">
              <a:rPr lang="fr-CH" smtClean="0">
                <a:solidFill>
                  <a:prstClr val="black">
                    <a:tint val="75000"/>
                  </a:prstClr>
                </a:solidFill>
              </a:rPr>
              <a:pPr/>
              <a:t>6 juin 2017</a:t>
            </a:fld>
            <a:endParaRPr lang="fr-CH">
              <a:solidFill>
                <a:prstClr val="black">
                  <a:tint val="75000"/>
                </a:prstClr>
              </a:solidFill>
            </a:endParaRPr>
          </a:p>
        </p:txBody>
      </p:sp>
      <p:sp>
        <p:nvSpPr>
          <p:cNvPr id="5" name="Espace réservé du pied de page 4"/>
          <p:cNvSpPr>
            <a:spLocks noGrp="1"/>
          </p:cNvSpPr>
          <p:nvPr>
            <p:ph type="ftr" sz="quarter" idx="11"/>
          </p:nvPr>
        </p:nvSpPr>
        <p:spPr/>
        <p:txBody>
          <a:bodyPr/>
          <a:lstStyle/>
          <a:p>
            <a:r>
              <a:rPr lang="fr-CH" smtClean="0">
                <a:solidFill>
                  <a:prstClr val="black">
                    <a:tint val="75000"/>
                  </a:prstClr>
                </a:solidFill>
              </a:rPr>
              <a:t>Service des communes et du logement</a:t>
            </a:r>
            <a:endParaRPr lang="fr-CH">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solidFill>
                  <a:prstClr val="black">
                    <a:tint val="75000"/>
                  </a:prstClr>
                </a:solidFill>
              </a:rPr>
              <a:pPr/>
              <a:t>32</a:t>
            </a:fld>
            <a:endParaRPr lang="fr-CH">
              <a:solidFill>
                <a:prstClr val="black">
                  <a:tint val="75000"/>
                </a:prstClr>
              </a:solidFill>
            </a:endParaRPr>
          </a:p>
        </p:txBody>
      </p:sp>
    </p:spTree>
    <p:extLst>
      <p:ext uri="{BB962C8B-B14F-4D97-AF65-F5344CB8AC3E}">
        <p14:creationId xmlns:p14="http://schemas.microsoft.com/office/powerpoint/2010/main" val="41028006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28800"/>
            <a:ext cx="8507288" cy="1143000"/>
          </a:xfrm>
        </p:spPr>
        <p:txBody>
          <a:bodyPr>
            <a:normAutofit fontScale="90000"/>
          </a:bodyPr>
          <a:lstStyle/>
          <a:p>
            <a:r>
              <a:rPr lang="fr-CH" dirty="0"/>
              <a:t>7</a:t>
            </a:r>
            <a:r>
              <a:rPr lang="fr-CH" dirty="0" smtClean="0"/>
              <a:t>. Droit à l’information des commissions</a:t>
            </a:r>
            <a:br>
              <a:rPr lang="fr-CH" dirty="0" smtClean="0"/>
            </a:br>
            <a:r>
              <a:rPr lang="fr-CH" sz="3600" dirty="0" smtClean="0"/>
              <a:t>(art. 40c, 40h et 93e LC)</a:t>
            </a:r>
            <a:endParaRPr lang="fr-CH" sz="3600" dirty="0"/>
          </a:p>
        </p:txBody>
      </p:sp>
      <p:sp>
        <p:nvSpPr>
          <p:cNvPr id="3" name="Espace réservé du contenu 2"/>
          <p:cNvSpPr>
            <a:spLocks noGrp="1"/>
          </p:cNvSpPr>
          <p:nvPr>
            <p:ph idx="1"/>
          </p:nvPr>
        </p:nvSpPr>
        <p:spPr/>
        <p:txBody>
          <a:bodyPr>
            <a:noAutofit/>
          </a:bodyPr>
          <a:lstStyle/>
          <a:p>
            <a:pPr marL="514350" indent="-514350">
              <a:buFont typeface="+mj-lt"/>
              <a:buAutoNum type="arabicPeriod" startAt="2"/>
            </a:pPr>
            <a:r>
              <a:rPr lang="fr-CH" sz="1800" b="1" dirty="0" smtClean="0"/>
              <a:t>Droit </a:t>
            </a:r>
            <a:r>
              <a:rPr lang="fr-CH" sz="1800" b="1" dirty="0"/>
              <a:t>à l’information des </a:t>
            </a:r>
            <a:r>
              <a:rPr lang="fr-CH" sz="1800" b="1" dirty="0" smtClean="0"/>
              <a:t>commissions (art</a:t>
            </a:r>
            <a:r>
              <a:rPr lang="fr-CH" sz="1800" b="1" dirty="0"/>
              <a:t>. </a:t>
            </a:r>
            <a:r>
              <a:rPr lang="fr-CH" sz="1800" b="1" dirty="0" smtClean="0"/>
              <a:t>40h </a:t>
            </a:r>
            <a:r>
              <a:rPr lang="fr-CH" sz="1800" b="1" dirty="0"/>
              <a:t>LC</a:t>
            </a:r>
            <a:r>
              <a:rPr lang="fr-CH" sz="1800" b="1" dirty="0" smtClean="0"/>
              <a:t>)</a:t>
            </a:r>
          </a:p>
          <a:p>
            <a:pPr marL="514350" indent="-514350">
              <a:buFont typeface="+mj-lt"/>
              <a:buAutoNum type="arabicPeriod" startAt="2"/>
            </a:pPr>
            <a:endParaRPr lang="fr-CH" sz="1800" b="1" dirty="0"/>
          </a:p>
          <a:p>
            <a:r>
              <a:rPr lang="fr-CH" sz="1800" dirty="0" smtClean="0"/>
              <a:t>Les </a:t>
            </a:r>
            <a:r>
              <a:rPr lang="fr-CH" sz="1800" dirty="0"/>
              <a:t>commissaires disposent du même droit à </a:t>
            </a:r>
            <a:r>
              <a:rPr lang="fr-CH" sz="1800" dirty="0" smtClean="0"/>
              <a:t>l’information que </a:t>
            </a:r>
            <a:r>
              <a:rPr lang="fr-CH" sz="1800" dirty="0"/>
              <a:t>les membres du conseil</a:t>
            </a:r>
            <a:r>
              <a:rPr lang="fr-CH" sz="1800" dirty="0" smtClean="0"/>
              <a:t>.</a:t>
            </a:r>
          </a:p>
          <a:p>
            <a:r>
              <a:rPr lang="fr-CH" sz="1800" dirty="0" smtClean="0"/>
              <a:t>Consultation </a:t>
            </a:r>
            <a:r>
              <a:rPr lang="fr-CH" sz="1800" dirty="0"/>
              <a:t>d’intervenants extérieurs : après consultation </a:t>
            </a:r>
            <a:r>
              <a:rPr lang="fr-CH" sz="1800" dirty="0" smtClean="0"/>
              <a:t>préalable </a:t>
            </a:r>
            <a:r>
              <a:rPr lang="fr-CH" sz="1800" dirty="0"/>
              <a:t>de la municipalité, une commission peut recevoir </a:t>
            </a:r>
            <a:r>
              <a:rPr lang="fr-CH" sz="1800" dirty="0" smtClean="0"/>
              <a:t>ou consulter </a:t>
            </a:r>
            <a:r>
              <a:rPr lang="fr-CH" sz="1800" dirty="0"/>
              <a:t>des intervenants extérieurs pour l’objet traité. </a:t>
            </a:r>
            <a:endParaRPr lang="fr-CH" sz="1800" dirty="0" smtClean="0"/>
          </a:p>
          <a:p>
            <a:r>
              <a:rPr lang="fr-CH" sz="1800" dirty="0" smtClean="0"/>
              <a:t>Lorsque </a:t>
            </a:r>
            <a:r>
              <a:rPr lang="fr-CH" sz="1800" dirty="0"/>
              <a:t>la commission s’adresse directement à l’administration </a:t>
            </a:r>
            <a:r>
              <a:rPr lang="fr-CH" sz="1800" dirty="0" smtClean="0"/>
              <a:t>communale</a:t>
            </a:r>
            <a:r>
              <a:rPr lang="fr-CH" sz="1800" dirty="0"/>
              <a:t>, la municipalité peut demander à être entendue </a:t>
            </a:r>
            <a:r>
              <a:rPr lang="fr-CH" sz="1800" dirty="0" smtClean="0"/>
              <a:t>avant </a:t>
            </a:r>
            <a:r>
              <a:rPr lang="fr-CH" sz="1800" dirty="0"/>
              <a:t>que la commission ne procède à </a:t>
            </a:r>
            <a:r>
              <a:rPr lang="fr-CH" sz="1800" dirty="0" smtClean="0"/>
              <a:t>l’investigation envisagée </a:t>
            </a:r>
            <a:r>
              <a:rPr lang="fr-CH" sz="1800" dirty="0"/>
              <a:t>et à y participer. </a:t>
            </a:r>
          </a:p>
          <a:p>
            <a:r>
              <a:rPr lang="fr-CH" sz="1800" dirty="0" smtClean="0"/>
              <a:t>En </a:t>
            </a:r>
            <a:r>
              <a:rPr lang="fr-CH" sz="1800" dirty="0"/>
              <a:t>cas </a:t>
            </a:r>
            <a:r>
              <a:rPr lang="fr-CH" sz="1800" dirty="0" smtClean="0"/>
              <a:t>d’engagement </a:t>
            </a:r>
            <a:r>
              <a:rPr lang="fr-CH" sz="1800" dirty="0"/>
              <a:t>financier : </a:t>
            </a:r>
            <a:r>
              <a:rPr lang="fr-CH" sz="1800" dirty="0" smtClean="0"/>
              <a:t>accord </a:t>
            </a:r>
            <a:r>
              <a:rPr lang="fr-CH" sz="1800" dirty="0"/>
              <a:t>de la municipalité </a:t>
            </a:r>
            <a:r>
              <a:rPr lang="fr-CH" sz="1800" dirty="0" smtClean="0"/>
              <a:t>nécessaire.</a:t>
            </a:r>
            <a:endParaRPr lang="fr-CH" sz="1800" dirty="0"/>
          </a:p>
        </p:txBody>
      </p:sp>
      <p:sp>
        <p:nvSpPr>
          <p:cNvPr id="4" name="Espace réservé de la date 3"/>
          <p:cNvSpPr>
            <a:spLocks noGrp="1"/>
          </p:cNvSpPr>
          <p:nvPr>
            <p:ph type="dt" sz="half" idx="10"/>
          </p:nvPr>
        </p:nvSpPr>
        <p:spPr/>
        <p:txBody>
          <a:bodyPr/>
          <a:lstStyle/>
          <a:p>
            <a:fld id="{B5AED896-B1DD-465B-8B58-CB7588465E9E}" type="datetime4">
              <a:rPr lang="fr-CH" smtClean="0">
                <a:solidFill>
                  <a:prstClr val="black">
                    <a:tint val="75000"/>
                  </a:prstClr>
                </a:solidFill>
              </a:rPr>
              <a:pPr/>
              <a:t>6 juin 2017</a:t>
            </a:fld>
            <a:endParaRPr lang="fr-CH" dirty="0">
              <a:solidFill>
                <a:prstClr val="black">
                  <a:tint val="75000"/>
                </a:prstClr>
              </a:solidFill>
            </a:endParaRPr>
          </a:p>
        </p:txBody>
      </p:sp>
      <p:sp>
        <p:nvSpPr>
          <p:cNvPr id="5" name="Espace réservé du pied de page 4"/>
          <p:cNvSpPr>
            <a:spLocks noGrp="1"/>
          </p:cNvSpPr>
          <p:nvPr>
            <p:ph type="ftr" sz="quarter" idx="11"/>
          </p:nvPr>
        </p:nvSpPr>
        <p:spPr/>
        <p:txBody>
          <a:bodyPr/>
          <a:lstStyle/>
          <a:p>
            <a:r>
              <a:rPr lang="fr-CH" smtClean="0">
                <a:solidFill>
                  <a:prstClr val="black">
                    <a:tint val="75000"/>
                  </a:prstClr>
                </a:solidFill>
              </a:rPr>
              <a:t>Service des communes et du logement</a:t>
            </a:r>
            <a:endParaRPr lang="fr-CH">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solidFill>
                  <a:prstClr val="black">
                    <a:tint val="75000"/>
                  </a:prstClr>
                </a:solidFill>
              </a:rPr>
              <a:pPr/>
              <a:t>33</a:t>
            </a:fld>
            <a:endParaRPr lang="fr-CH">
              <a:solidFill>
                <a:prstClr val="black">
                  <a:tint val="75000"/>
                </a:prstClr>
              </a:solidFill>
            </a:endParaRPr>
          </a:p>
        </p:txBody>
      </p:sp>
    </p:spTree>
    <p:extLst>
      <p:ext uri="{BB962C8B-B14F-4D97-AF65-F5344CB8AC3E}">
        <p14:creationId xmlns:p14="http://schemas.microsoft.com/office/powerpoint/2010/main" val="28195843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28800"/>
            <a:ext cx="8507288" cy="1143000"/>
          </a:xfrm>
        </p:spPr>
        <p:txBody>
          <a:bodyPr>
            <a:normAutofit fontScale="90000"/>
          </a:bodyPr>
          <a:lstStyle/>
          <a:p>
            <a:r>
              <a:rPr lang="fr-CH" dirty="0"/>
              <a:t>7</a:t>
            </a:r>
            <a:r>
              <a:rPr lang="fr-CH" dirty="0" smtClean="0"/>
              <a:t>. Droit à l’information des commissions</a:t>
            </a:r>
            <a:br>
              <a:rPr lang="fr-CH" dirty="0" smtClean="0"/>
            </a:br>
            <a:r>
              <a:rPr lang="fr-CH" sz="3600" dirty="0" smtClean="0"/>
              <a:t>(art. 40c, 40h et 93e LC)</a:t>
            </a:r>
            <a:endParaRPr lang="fr-CH" sz="3600" dirty="0"/>
          </a:p>
        </p:txBody>
      </p:sp>
      <p:sp>
        <p:nvSpPr>
          <p:cNvPr id="3" name="Espace réservé du contenu 2"/>
          <p:cNvSpPr>
            <a:spLocks noGrp="1"/>
          </p:cNvSpPr>
          <p:nvPr>
            <p:ph idx="1"/>
          </p:nvPr>
        </p:nvSpPr>
        <p:spPr/>
        <p:txBody>
          <a:bodyPr>
            <a:normAutofit/>
          </a:bodyPr>
          <a:lstStyle/>
          <a:p>
            <a:pPr marL="514350" indent="-514350">
              <a:buFont typeface="+mj-lt"/>
              <a:buAutoNum type="arabicPeriod" startAt="3"/>
            </a:pPr>
            <a:r>
              <a:rPr lang="fr-CH" sz="1800" b="1" dirty="0" smtClean="0"/>
              <a:t>Droit </a:t>
            </a:r>
            <a:r>
              <a:rPr lang="fr-CH" sz="1800" b="1" dirty="0"/>
              <a:t>à l’information des </a:t>
            </a:r>
            <a:r>
              <a:rPr lang="fr-CH" sz="1800" b="1" dirty="0" smtClean="0"/>
              <a:t>commissions de surveillance (art</a:t>
            </a:r>
            <a:r>
              <a:rPr lang="fr-CH" sz="1800" b="1" dirty="0"/>
              <a:t>. </a:t>
            </a:r>
            <a:r>
              <a:rPr lang="fr-CH" sz="1800" b="1" dirty="0" smtClean="0"/>
              <a:t>93e </a:t>
            </a:r>
            <a:r>
              <a:rPr lang="fr-CH" sz="1800" b="1" dirty="0"/>
              <a:t>LC)</a:t>
            </a:r>
          </a:p>
          <a:p>
            <a:endParaRPr lang="fr-CH" sz="1800" dirty="0"/>
          </a:p>
          <a:p>
            <a:r>
              <a:rPr lang="fr-CH" sz="1800" dirty="0"/>
              <a:t>Rappel: La commission de gestion procède à un contrôle a posteriori de la gestion de la commune par la municipalité pour l’année écoulée. La commission de gestion rédige un rapport qui a des effets limités dans la mesure où il ne comprend ni le pouvoir d’annuler ou de modifier le rapport de gestion ou les comptes établis par la municipalité ni celui d’adresser des instructions impératives à cette dernière. En revanche, un membre du conseil peut saisir les organes de surveillance institués par l’art. </a:t>
            </a:r>
            <a:r>
              <a:rPr lang="fr-CH" sz="1800" dirty="0" smtClean="0"/>
              <a:t>138 </a:t>
            </a:r>
            <a:r>
              <a:rPr lang="fr-CH" sz="1800" dirty="0"/>
              <a:t>LC. </a:t>
            </a:r>
          </a:p>
          <a:p>
            <a:endParaRPr lang="fr-CH" dirty="0"/>
          </a:p>
        </p:txBody>
      </p:sp>
      <p:sp>
        <p:nvSpPr>
          <p:cNvPr id="4" name="Espace réservé de la date 3"/>
          <p:cNvSpPr>
            <a:spLocks noGrp="1"/>
          </p:cNvSpPr>
          <p:nvPr>
            <p:ph type="dt" sz="half" idx="10"/>
          </p:nvPr>
        </p:nvSpPr>
        <p:spPr/>
        <p:txBody>
          <a:bodyPr/>
          <a:lstStyle/>
          <a:p>
            <a:fld id="{B5AED896-B1DD-465B-8B58-CB7588465E9E}" type="datetime4">
              <a:rPr lang="fr-CH" smtClean="0">
                <a:solidFill>
                  <a:prstClr val="black">
                    <a:tint val="75000"/>
                  </a:prstClr>
                </a:solidFill>
              </a:rPr>
              <a:pPr/>
              <a:t>6 juin 2017</a:t>
            </a:fld>
            <a:endParaRPr lang="fr-CH">
              <a:solidFill>
                <a:prstClr val="black">
                  <a:tint val="75000"/>
                </a:prstClr>
              </a:solidFill>
            </a:endParaRPr>
          </a:p>
        </p:txBody>
      </p:sp>
      <p:sp>
        <p:nvSpPr>
          <p:cNvPr id="5" name="Espace réservé du pied de page 4"/>
          <p:cNvSpPr>
            <a:spLocks noGrp="1"/>
          </p:cNvSpPr>
          <p:nvPr>
            <p:ph type="ftr" sz="quarter" idx="11"/>
          </p:nvPr>
        </p:nvSpPr>
        <p:spPr/>
        <p:txBody>
          <a:bodyPr/>
          <a:lstStyle/>
          <a:p>
            <a:r>
              <a:rPr lang="fr-CH" smtClean="0">
                <a:solidFill>
                  <a:prstClr val="black">
                    <a:tint val="75000"/>
                  </a:prstClr>
                </a:solidFill>
              </a:rPr>
              <a:t>Service des communes et du logement</a:t>
            </a:r>
            <a:endParaRPr lang="fr-CH">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solidFill>
                  <a:prstClr val="black">
                    <a:tint val="75000"/>
                  </a:prstClr>
                </a:solidFill>
              </a:rPr>
              <a:pPr/>
              <a:t>34</a:t>
            </a:fld>
            <a:endParaRPr lang="fr-CH">
              <a:solidFill>
                <a:prstClr val="black">
                  <a:tint val="75000"/>
                </a:prstClr>
              </a:solidFill>
            </a:endParaRPr>
          </a:p>
        </p:txBody>
      </p:sp>
    </p:spTree>
    <p:extLst>
      <p:ext uri="{BB962C8B-B14F-4D97-AF65-F5344CB8AC3E}">
        <p14:creationId xmlns:p14="http://schemas.microsoft.com/office/powerpoint/2010/main" val="253881486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28800"/>
            <a:ext cx="8507288" cy="1143000"/>
          </a:xfrm>
        </p:spPr>
        <p:txBody>
          <a:bodyPr>
            <a:normAutofit fontScale="90000"/>
          </a:bodyPr>
          <a:lstStyle/>
          <a:p>
            <a:r>
              <a:rPr lang="fr-CH" dirty="0"/>
              <a:t>7</a:t>
            </a:r>
            <a:r>
              <a:rPr lang="fr-CH" dirty="0" smtClean="0"/>
              <a:t>. Droit à l’information des commissions</a:t>
            </a:r>
            <a:br>
              <a:rPr lang="fr-CH" dirty="0" smtClean="0"/>
            </a:br>
            <a:r>
              <a:rPr lang="fr-CH" sz="3600" dirty="0" smtClean="0"/>
              <a:t>(art. 40c, 40h et 93e LC)</a:t>
            </a:r>
            <a:endParaRPr lang="fr-CH" sz="3600" dirty="0"/>
          </a:p>
        </p:txBody>
      </p:sp>
      <p:sp>
        <p:nvSpPr>
          <p:cNvPr id="3" name="Espace réservé du contenu 2"/>
          <p:cNvSpPr>
            <a:spLocks noGrp="1"/>
          </p:cNvSpPr>
          <p:nvPr>
            <p:ph idx="1"/>
          </p:nvPr>
        </p:nvSpPr>
        <p:spPr/>
        <p:txBody>
          <a:bodyPr>
            <a:normAutofit/>
          </a:bodyPr>
          <a:lstStyle/>
          <a:p>
            <a:r>
              <a:rPr lang="fr-CH" sz="1800" dirty="0" smtClean="0"/>
              <a:t>Les </a:t>
            </a:r>
            <a:r>
              <a:rPr lang="fr-CH" sz="1800" dirty="0"/>
              <a:t>restrictions prévues à l'art. 40c LC ne trouvent pas application, sauf celle qui découlent d'un secret protégé par la loi </a:t>
            </a:r>
            <a:r>
              <a:rPr lang="fr-CH" sz="1800" dirty="0" smtClean="0"/>
              <a:t>(ex</a:t>
            </a:r>
            <a:r>
              <a:rPr lang="fr-CH" sz="1800" dirty="0"/>
              <a:t>: secret fiscal, secret médical, secret pénal, art. 16 al. 2 </a:t>
            </a:r>
            <a:r>
              <a:rPr lang="fr-CH" sz="1800" dirty="0" err="1"/>
              <a:t>Linfo</a:t>
            </a:r>
            <a:r>
              <a:rPr lang="fr-CH" sz="1800" dirty="0"/>
              <a:t>).</a:t>
            </a:r>
          </a:p>
          <a:p>
            <a:endParaRPr lang="fr-CH" sz="1800" dirty="0"/>
          </a:p>
          <a:p>
            <a:r>
              <a:rPr lang="fr-CH" sz="1800" dirty="0"/>
              <a:t>Cet article contient une liste non exhaustive des éléments auxquels peuvent avoir accès les membres des commissions de surveillance.</a:t>
            </a:r>
          </a:p>
          <a:p>
            <a:endParaRPr lang="fr-CH" sz="1800" dirty="0"/>
          </a:p>
          <a:p>
            <a:r>
              <a:rPr lang="fr-CH" sz="1800" dirty="0" smtClean="0"/>
              <a:t>Art</a:t>
            </a:r>
            <a:r>
              <a:rPr lang="fr-CH" sz="1800" dirty="0"/>
              <a:t>. 93e al. 2 lit. e LC: il s’agit uniquement des extraits décisionnels des PV et des décisions issues des PV de la municipalité et non des débats au sein du collège.</a:t>
            </a:r>
          </a:p>
          <a:p>
            <a:endParaRPr lang="fr-CH" dirty="0"/>
          </a:p>
        </p:txBody>
      </p:sp>
      <p:sp>
        <p:nvSpPr>
          <p:cNvPr id="4" name="Espace réservé de la date 3"/>
          <p:cNvSpPr>
            <a:spLocks noGrp="1"/>
          </p:cNvSpPr>
          <p:nvPr>
            <p:ph type="dt" sz="half" idx="10"/>
          </p:nvPr>
        </p:nvSpPr>
        <p:spPr/>
        <p:txBody>
          <a:bodyPr/>
          <a:lstStyle/>
          <a:p>
            <a:fld id="{B5AED896-B1DD-465B-8B58-CB7588465E9E}" type="datetime4">
              <a:rPr lang="fr-CH" smtClean="0">
                <a:solidFill>
                  <a:prstClr val="black">
                    <a:tint val="75000"/>
                  </a:prstClr>
                </a:solidFill>
              </a:rPr>
              <a:pPr/>
              <a:t>6 juin 2017</a:t>
            </a:fld>
            <a:endParaRPr lang="fr-CH">
              <a:solidFill>
                <a:prstClr val="black">
                  <a:tint val="75000"/>
                </a:prstClr>
              </a:solidFill>
            </a:endParaRPr>
          </a:p>
        </p:txBody>
      </p:sp>
      <p:sp>
        <p:nvSpPr>
          <p:cNvPr id="5" name="Espace réservé du pied de page 4"/>
          <p:cNvSpPr>
            <a:spLocks noGrp="1"/>
          </p:cNvSpPr>
          <p:nvPr>
            <p:ph type="ftr" sz="quarter" idx="11"/>
          </p:nvPr>
        </p:nvSpPr>
        <p:spPr/>
        <p:txBody>
          <a:bodyPr/>
          <a:lstStyle/>
          <a:p>
            <a:r>
              <a:rPr lang="fr-CH" smtClean="0">
                <a:solidFill>
                  <a:prstClr val="black">
                    <a:tint val="75000"/>
                  </a:prstClr>
                </a:solidFill>
              </a:rPr>
              <a:t>Service des communes et du logement</a:t>
            </a:r>
            <a:endParaRPr lang="fr-CH">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solidFill>
                  <a:prstClr val="black">
                    <a:tint val="75000"/>
                  </a:prstClr>
                </a:solidFill>
              </a:rPr>
              <a:pPr/>
              <a:t>35</a:t>
            </a:fld>
            <a:endParaRPr lang="fr-CH">
              <a:solidFill>
                <a:prstClr val="black">
                  <a:tint val="75000"/>
                </a:prstClr>
              </a:solidFill>
            </a:endParaRPr>
          </a:p>
        </p:txBody>
      </p:sp>
    </p:spTree>
    <p:extLst>
      <p:ext uri="{BB962C8B-B14F-4D97-AF65-F5344CB8AC3E}">
        <p14:creationId xmlns:p14="http://schemas.microsoft.com/office/powerpoint/2010/main" val="22823523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t>Pour en savoir plus…</a:t>
            </a:r>
            <a:endParaRPr lang="fr-CH" dirty="0"/>
          </a:p>
        </p:txBody>
      </p:sp>
      <p:sp>
        <p:nvSpPr>
          <p:cNvPr id="3" name="Espace réservé du contenu 2"/>
          <p:cNvSpPr>
            <a:spLocks noGrp="1"/>
          </p:cNvSpPr>
          <p:nvPr>
            <p:ph idx="1"/>
          </p:nvPr>
        </p:nvSpPr>
        <p:spPr/>
        <p:txBody>
          <a:bodyPr>
            <a:normAutofit lnSpcReduction="10000"/>
          </a:bodyPr>
          <a:lstStyle/>
          <a:p>
            <a:pPr marL="0" indent="0" algn="ctr">
              <a:buNone/>
            </a:pPr>
            <a:r>
              <a:rPr lang="fr-CH" dirty="0" smtClean="0"/>
              <a:t>Le secteur juridique du SCL se tient à votre disposition</a:t>
            </a:r>
            <a:endParaRPr lang="fr-CH" dirty="0"/>
          </a:p>
          <a:p>
            <a:pPr marL="0" indent="0" algn="ctr">
              <a:buNone/>
            </a:pPr>
            <a:r>
              <a:rPr lang="fr-CH" dirty="0" smtClean="0"/>
              <a:t>Tél.: 021 316 40 80</a:t>
            </a:r>
          </a:p>
          <a:p>
            <a:pPr marL="0" indent="0" algn="ctr">
              <a:buNone/>
            </a:pPr>
            <a:r>
              <a:rPr lang="fr-CH" dirty="0" smtClean="0"/>
              <a:t>Courriel: </a:t>
            </a:r>
            <a:r>
              <a:rPr lang="fr-CH" dirty="0" smtClean="0">
                <a:hlinkClick r:id="rId2"/>
              </a:rPr>
              <a:t>info.scl@vd.ch</a:t>
            </a:r>
            <a:endParaRPr lang="fr-CH" dirty="0" smtClean="0"/>
          </a:p>
          <a:p>
            <a:pPr marL="0" indent="0" algn="ctr">
              <a:buNone/>
            </a:pPr>
            <a:endParaRPr lang="fr-CH" dirty="0"/>
          </a:p>
          <a:p>
            <a:pPr marL="0" indent="0" algn="ctr">
              <a:buNone/>
            </a:pPr>
            <a:r>
              <a:rPr lang="fr-CH" dirty="0" smtClean="0">
                <a:solidFill>
                  <a:srgbClr val="333399"/>
                </a:solidFill>
              </a:rPr>
              <a:t>Merci de votre attention!</a:t>
            </a:r>
            <a:endParaRPr lang="fr-CH" dirty="0">
              <a:solidFill>
                <a:srgbClr val="333399"/>
              </a:solidFill>
            </a:endParaRPr>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dirty="0"/>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36</a:t>
            </a:fld>
            <a:endParaRPr lang="fr-CH"/>
          </a:p>
        </p:txBody>
      </p:sp>
    </p:spTree>
    <p:extLst>
      <p:ext uri="{BB962C8B-B14F-4D97-AF65-F5344CB8AC3E}">
        <p14:creationId xmlns:p14="http://schemas.microsoft.com/office/powerpoint/2010/main" val="41732645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514350" indent="-514350">
              <a:buFont typeface="+mj-lt"/>
              <a:buAutoNum type="alphaUcPeriod" startAt="2"/>
            </a:pPr>
            <a:r>
              <a:rPr lang="fr-CH" sz="1800" b="1" dirty="0" smtClean="0"/>
              <a:t>Règlements </a:t>
            </a:r>
            <a:r>
              <a:rPr lang="fr-CH" sz="1800" b="1" dirty="0"/>
              <a:t>du conseil</a:t>
            </a:r>
          </a:p>
          <a:p>
            <a:pPr marL="514350" indent="-514350">
              <a:buFont typeface="+mj-lt"/>
              <a:buAutoNum type="alphaUcPeriod" startAt="2"/>
            </a:pPr>
            <a:endParaRPr lang="fr-CH" sz="1800" b="1" dirty="0"/>
          </a:p>
          <a:p>
            <a:r>
              <a:rPr lang="fr-CH" sz="1800" dirty="0"/>
              <a:t>Ils sont devenus obligatoires depuis le 1er juillet 2013 (art. 40a al. 2 LC). Ils doivent être approuvés par le Canton et être conformes à la loi sur les </a:t>
            </a:r>
            <a:r>
              <a:rPr lang="fr-CH" sz="1800" dirty="0" smtClean="0"/>
              <a:t>communes</a:t>
            </a:r>
          </a:p>
          <a:p>
            <a:endParaRPr lang="fr-CH" sz="1800" dirty="0"/>
          </a:p>
          <a:p>
            <a:r>
              <a:rPr lang="fr-CH" sz="1800" dirty="0"/>
              <a:t>Ils règlent les procédures liées au conseil communal/général</a:t>
            </a:r>
          </a:p>
          <a:p>
            <a:endParaRPr lang="fr-CH"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4</a:t>
            </a:fld>
            <a:endParaRPr lang="fr-CH"/>
          </a:p>
        </p:txBody>
      </p:sp>
      <p:sp>
        <p:nvSpPr>
          <p:cNvPr id="9" name="Titre 1"/>
          <p:cNvSpPr>
            <a:spLocks noGrp="1"/>
          </p:cNvSpPr>
          <p:nvPr>
            <p:ph type="title"/>
          </p:nvPr>
        </p:nvSpPr>
        <p:spPr/>
        <p:txBody>
          <a:bodyPr>
            <a:normAutofit fontScale="90000"/>
          </a:bodyPr>
          <a:lstStyle/>
          <a:p>
            <a:r>
              <a:rPr lang="fr-CH" dirty="0" smtClean="0"/>
              <a:t>1. Loi sur les communes et</a:t>
            </a:r>
            <a:br>
              <a:rPr lang="fr-CH" dirty="0" smtClean="0"/>
            </a:br>
            <a:r>
              <a:rPr lang="fr-CH" dirty="0" smtClean="0"/>
              <a:t>règlements du conseil</a:t>
            </a:r>
            <a:endParaRPr lang="fr-CH" dirty="0"/>
          </a:p>
        </p:txBody>
      </p:sp>
    </p:spTree>
    <p:extLst>
      <p:ext uri="{BB962C8B-B14F-4D97-AF65-F5344CB8AC3E}">
        <p14:creationId xmlns:p14="http://schemas.microsoft.com/office/powerpoint/2010/main" val="20250787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514350" indent="-514350">
              <a:buFont typeface="+mj-lt"/>
              <a:buAutoNum type="alphaUcPeriod" startAt="3"/>
            </a:pPr>
            <a:r>
              <a:rPr lang="fr-CH" sz="1800" b="1" dirty="0" smtClean="0"/>
              <a:t>Autres règlements</a:t>
            </a:r>
            <a:endParaRPr lang="fr-CH" sz="1800" b="1" dirty="0"/>
          </a:p>
          <a:p>
            <a:pPr marL="514350" indent="-514350">
              <a:buFont typeface="+mj-lt"/>
              <a:buAutoNum type="alphaUcPeriod" startAt="3"/>
            </a:pPr>
            <a:endParaRPr lang="fr-CH" sz="1800" b="1" dirty="0"/>
          </a:p>
          <a:p>
            <a:r>
              <a:rPr lang="fr-CH" sz="1800" dirty="0"/>
              <a:t>La loi sur les communes impose également l’adoption d’un règlement de police </a:t>
            </a:r>
            <a:r>
              <a:rPr lang="fr-CH" sz="1800" dirty="0" smtClean="0"/>
              <a:t>(art. 94 </a:t>
            </a:r>
            <a:r>
              <a:rPr lang="fr-CH" sz="1800" dirty="0"/>
              <a:t>al. 1 LC)</a:t>
            </a:r>
          </a:p>
          <a:p>
            <a:endParaRPr lang="fr-CH" sz="1800" dirty="0"/>
          </a:p>
          <a:p>
            <a:r>
              <a:rPr lang="fr-CH" sz="1800" dirty="0"/>
              <a:t>Les communes doivent aussi se doter de règlements spécifiques en fonction d’autres lois cantonales </a:t>
            </a:r>
            <a:endParaRPr lang="fr-CH" sz="1800" dirty="0" smtClean="0"/>
          </a:p>
          <a:p>
            <a:pPr lvl="1"/>
            <a:r>
              <a:rPr lang="fr-CH" sz="1500" dirty="0"/>
              <a:t>eaux</a:t>
            </a:r>
          </a:p>
          <a:p>
            <a:pPr lvl="1"/>
            <a:r>
              <a:rPr lang="fr-CH" sz="1500" dirty="0" smtClean="0"/>
              <a:t>déchets</a:t>
            </a:r>
            <a:endParaRPr lang="fr-CH" sz="1500" dirty="0"/>
          </a:p>
          <a:p>
            <a:pPr lvl="1"/>
            <a:r>
              <a:rPr lang="fr-CH" sz="1500" dirty="0" smtClean="0"/>
              <a:t>aménagement </a:t>
            </a:r>
            <a:r>
              <a:rPr lang="fr-CH" sz="1500" dirty="0"/>
              <a:t>du territoire</a:t>
            </a:r>
          </a:p>
          <a:p>
            <a:pPr lvl="1"/>
            <a:r>
              <a:rPr lang="fr-CH" sz="1500" dirty="0" smtClean="0"/>
              <a:t>etc</a:t>
            </a:r>
            <a:r>
              <a:rPr lang="fr-CH" sz="1500" dirty="0"/>
              <a:t>.</a:t>
            </a:r>
          </a:p>
          <a:p>
            <a:pPr lvl="1"/>
            <a:endParaRPr lang="fr-CH" sz="1400" dirty="0"/>
          </a:p>
          <a:p>
            <a:pPr lvl="1"/>
            <a:endParaRPr lang="fr-CH"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5</a:t>
            </a:fld>
            <a:endParaRPr lang="fr-CH"/>
          </a:p>
        </p:txBody>
      </p:sp>
      <p:sp>
        <p:nvSpPr>
          <p:cNvPr id="9" name="Titre 1"/>
          <p:cNvSpPr>
            <a:spLocks noGrp="1"/>
          </p:cNvSpPr>
          <p:nvPr>
            <p:ph type="title"/>
          </p:nvPr>
        </p:nvSpPr>
        <p:spPr/>
        <p:txBody>
          <a:bodyPr>
            <a:normAutofit fontScale="90000"/>
          </a:bodyPr>
          <a:lstStyle/>
          <a:p>
            <a:r>
              <a:rPr lang="fr-CH" dirty="0" smtClean="0"/>
              <a:t>1. Loi sur les communes et</a:t>
            </a:r>
            <a:br>
              <a:rPr lang="fr-CH" dirty="0" smtClean="0"/>
            </a:br>
            <a:r>
              <a:rPr lang="fr-CH" dirty="0" smtClean="0"/>
              <a:t>règlements du conseil</a:t>
            </a:r>
            <a:endParaRPr lang="fr-CH" dirty="0"/>
          </a:p>
        </p:txBody>
      </p:sp>
    </p:spTree>
    <p:extLst>
      <p:ext uri="{BB962C8B-B14F-4D97-AF65-F5344CB8AC3E}">
        <p14:creationId xmlns:p14="http://schemas.microsoft.com/office/powerpoint/2010/main" val="37119208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H" dirty="0" smtClean="0"/>
              <a:t>2. Surveillance de l’Etat</a:t>
            </a:r>
            <a:endParaRPr lang="fr-CH" dirty="0"/>
          </a:p>
        </p:txBody>
      </p:sp>
      <p:sp>
        <p:nvSpPr>
          <p:cNvPr id="3" name="Espace réservé du contenu 2"/>
          <p:cNvSpPr>
            <a:spLocks noGrp="1"/>
          </p:cNvSpPr>
          <p:nvPr>
            <p:ph idx="1"/>
          </p:nvPr>
        </p:nvSpPr>
        <p:spPr/>
        <p:txBody>
          <a:bodyPr>
            <a:normAutofit/>
          </a:bodyPr>
          <a:lstStyle/>
          <a:p>
            <a:pPr marL="0" indent="0">
              <a:buNone/>
            </a:pPr>
            <a:r>
              <a:rPr lang="fr-CH" sz="1800" b="1" dirty="0"/>
              <a:t>Art. 140 Constitution du Canton de </a:t>
            </a:r>
            <a:r>
              <a:rPr lang="fr-CH" sz="1800" b="1" dirty="0" smtClean="0"/>
              <a:t>Vaud</a:t>
            </a:r>
          </a:p>
          <a:p>
            <a:pPr marL="0" indent="0">
              <a:buNone/>
            </a:pPr>
            <a:endParaRPr lang="fr-CH" sz="1800" b="1" dirty="0"/>
          </a:p>
          <a:p>
            <a:r>
              <a:rPr lang="fr-CH" sz="1800" dirty="0" smtClean="0"/>
              <a:t>«</a:t>
            </a:r>
            <a:r>
              <a:rPr lang="fr-CH" sz="1800" dirty="0"/>
              <a:t>Les communes sont soumises à la surveillance de l’Etat, qui veille à ce que leurs activités soient conformes à la loi</a:t>
            </a:r>
            <a:r>
              <a:rPr lang="fr-CH" sz="1800" dirty="0" smtClean="0"/>
              <a:t>».</a:t>
            </a:r>
          </a:p>
          <a:p>
            <a:endParaRPr lang="fr-CH" sz="1800" dirty="0"/>
          </a:p>
          <a:p>
            <a:pPr marL="0" indent="0">
              <a:buNone/>
            </a:pPr>
            <a:r>
              <a:rPr lang="fr-CH" sz="1800" b="1" dirty="0"/>
              <a:t>Art. 137 de la loi sur les </a:t>
            </a:r>
            <a:r>
              <a:rPr lang="fr-CH" sz="1800" b="1" dirty="0" smtClean="0"/>
              <a:t>communes</a:t>
            </a:r>
          </a:p>
          <a:p>
            <a:pPr marL="0" indent="0">
              <a:buNone/>
            </a:pPr>
            <a:endParaRPr lang="fr-CH" sz="1800" b="1" dirty="0" smtClean="0"/>
          </a:p>
          <a:p>
            <a:r>
              <a:rPr lang="fr-CH" sz="1800" dirty="0" smtClean="0"/>
              <a:t>«</a:t>
            </a:r>
            <a:r>
              <a:rPr lang="fr-CH" sz="1800" dirty="0"/>
              <a:t>L’Etat veille à ce que les communes s’administrent de manière conforme à la loi</a:t>
            </a:r>
            <a:r>
              <a:rPr lang="fr-CH" sz="1800" dirty="0" smtClean="0"/>
              <a:t>».</a:t>
            </a:r>
          </a:p>
          <a:p>
            <a:endParaRPr lang="fr-CH" sz="7200" dirty="0"/>
          </a:p>
          <a:p>
            <a:pPr lvl="1"/>
            <a:endParaRPr lang="fr-CH" dirty="0"/>
          </a:p>
          <a:p>
            <a:endParaRPr lang="fr-CH"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6</a:t>
            </a:fld>
            <a:endParaRPr lang="fr-CH"/>
          </a:p>
        </p:txBody>
      </p:sp>
    </p:spTree>
    <p:extLst>
      <p:ext uri="{BB962C8B-B14F-4D97-AF65-F5344CB8AC3E}">
        <p14:creationId xmlns:p14="http://schemas.microsoft.com/office/powerpoint/2010/main" val="16305340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H" dirty="0" smtClean="0"/>
              <a:t>2. Surveillance de l’Etat</a:t>
            </a:r>
            <a:endParaRPr lang="fr-CH" dirty="0"/>
          </a:p>
        </p:txBody>
      </p:sp>
      <p:sp>
        <p:nvSpPr>
          <p:cNvPr id="3" name="Espace réservé du contenu 2"/>
          <p:cNvSpPr>
            <a:spLocks noGrp="1"/>
          </p:cNvSpPr>
          <p:nvPr>
            <p:ph idx="1"/>
          </p:nvPr>
        </p:nvSpPr>
        <p:spPr/>
        <p:txBody>
          <a:bodyPr>
            <a:noAutofit/>
          </a:bodyPr>
          <a:lstStyle/>
          <a:p>
            <a:pPr marL="0" indent="0">
              <a:buNone/>
            </a:pPr>
            <a:r>
              <a:rPr lang="fr-CH" sz="1800" b="1" dirty="0" smtClean="0"/>
              <a:t>Art. </a:t>
            </a:r>
            <a:r>
              <a:rPr lang="fr-CH" sz="1800" b="1" dirty="0"/>
              <a:t>138 de la loi sur les communes</a:t>
            </a:r>
          </a:p>
          <a:p>
            <a:pPr marL="0" indent="0">
              <a:buNone/>
            </a:pPr>
            <a:endParaRPr lang="fr-CH" sz="1800" b="1" dirty="0"/>
          </a:p>
          <a:p>
            <a:r>
              <a:rPr lang="fr-CH" sz="1800" dirty="0" smtClean="0"/>
              <a:t>«Le </a:t>
            </a:r>
            <a:r>
              <a:rPr lang="fr-CH" sz="1800" dirty="0"/>
              <a:t>pouvoir de surveillance est exercé par le Conseil d’Etat, par le département en charge des relations avec les communes, par les préfets et par les autres autorités désignées par les lois spéciales</a:t>
            </a:r>
            <a:r>
              <a:rPr lang="fr-CH" sz="1800" dirty="0" smtClean="0"/>
              <a:t>».</a:t>
            </a:r>
            <a:endParaRPr lang="fr-CH" sz="1800"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7</a:t>
            </a:fld>
            <a:endParaRPr lang="fr-CH"/>
          </a:p>
        </p:txBody>
      </p:sp>
    </p:spTree>
    <p:extLst>
      <p:ext uri="{BB962C8B-B14F-4D97-AF65-F5344CB8AC3E}">
        <p14:creationId xmlns:p14="http://schemas.microsoft.com/office/powerpoint/2010/main" val="11202774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H" dirty="0" smtClean="0"/>
              <a:t>2. Surveillance de l’Etat</a:t>
            </a:r>
            <a:endParaRPr lang="fr-CH" dirty="0"/>
          </a:p>
        </p:txBody>
      </p:sp>
      <p:sp>
        <p:nvSpPr>
          <p:cNvPr id="3" name="Espace réservé du contenu 2"/>
          <p:cNvSpPr>
            <a:spLocks noGrp="1"/>
          </p:cNvSpPr>
          <p:nvPr>
            <p:ph idx="1"/>
          </p:nvPr>
        </p:nvSpPr>
        <p:spPr/>
        <p:txBody>
          <a:bodyPr>
            <a:noAutofit/>
          </a:bodyPr>
          <a:lstStyle/>
          <a:p>
            <a:pPr marL="0" indent="0">
              <a:buNone/>
            </a:pPr>
            <a:r>
              <a:rPr lang="fr-CH" sz="1800" b="1" dirty="0" smtClean="0"/>
              <a:t>Art 139 </a:t>
            </a:r>
            <a:r>
              <a:rPr lang="fr-CH" sz="1800" b="1" dirty="0"/>
              <a:t>de la loi sur les </a:t>
            </a:r>
            <a:r>
              <a:rPr lang="fr-CH" sz="1800" b="1" dirty="0" smtClean="0"/>
              <a:t>communes</a:t>
            </a:r>
          </a:p>
          <a:p>
            <a:pPr marL="0" indent="0">
              <a:buNone/>
            </a:pPr>
            <a:endParaRPr lang="fr-CH" sz="1800" b="1" dirty="0"/>
          </a:p>
          <a:p>
            <a:r>
              <a:rPr lang="fr-CH" sz="1800" dirty="0"/>
              <a:t>«Le Conseil d’Etat est autorité suprême du surveillance</a:t>
            </a:r>
            <a:r>
              <a:rPr lang="fr-CH" sz="1800" dirty="0" smtClean="0"/>
              <a:t>».</a:t>
            </a:r>
          </a:p>
          <a:p>
            <a:pPr lvl="1"/>
            <a:r>
              <a:rPr lang="fr-CH" sz="1500" dirty="0" smtClean="0"/>
              <a:t>Approbation des </a:t>
            </a:r>
            <a:r>
              <a:rPr lang="fr-CH" sz="1500" dirty="0"/>
              <a:t>statuts d’associations de communes et </a:t>
            </a:r>
            <a:r>
              <a:rPr lang="fr-CH" sz="1500" dirty="0" smtClean="0"/>
              <a:t>des </a:t>
            </a:r>
            <a:r>
              <a:rPr lang="fr-CH" sz="1500" dirty="0"/>
              <a:t>ententes</a:t>
            </a:r>
          </a:p>
          <a:p>
            <a:pPr lvl="1"/>
            <a:r>
              <a:rPr lang="fr-CH" sz="1500" dirty="0" smtClean="0"/>
              <a:t>Approbation des </a:t>
            </a:r>
            <a:r>
              <a:rPr lang="fr-CH" sz="1500" dirty="0"/>
              <a:t>règlements </a:t>
            </a:r>
            <a:r>
              <a:rPr lang="fr-CH" sz="1500" dirty="0" smtClean="0"/>
              <a:t>par </a:t>
            </a:r>
            <a:r>
              <a:rPr lang="fr-CH" sz="1500" dirty="0"/>
              <a:t>les chefs de département concernés</a:t>
            </a:r>
          </a:p>
          <a:p>
            <a:pPr lvl="1"/>
            <a:r>
              <a:rPr lang="fr-CH" sz="1500" dirty="0" smtClean="0"/>
              <a:t>Examen des </a:t>
            </a:r>
            <a:r>
              <a:rPr lang="fr-CH" sz="1500" dirty="0"/>
              <a:t>comptes </a:t>
            </a:r>
            <a:r>
              <a:rPr lang="fr-CH" sz="1500" dirty="0" smtClean="0"/>
              <a:t>et visa </a:t>
            </a:r>
            <a:r>
              <a:rPr lang="fr-CH" sz="1500" dirty="0"/>
              <a:t>du préfet</a:t>
            </a:r>
          </a:p>
          <a:p>
            <a:pPr lvl="1"/>
            <a:r>
              <a:rPr lang="fr-CH" sz="1500" dirty="0"/>
              <a:t>Mise sous régie, mise sous contrôle de la commune</a:t>
            </a:r>
          </a:p>
          <a:p>
            <a:pPr lvl="1"/>
            <a:r>
              <a:rPr lang="fr-CH" sz="1500" dirty="0"/>
              <a:t>Suspension, révocation des municipaux ou des </a:t>
            </a:r>
            <a:r>
              <a:rPr lang="fr-CH" sz="1500" dirty="0" smtClean="0"/>
              <a:t>conseillers</a:t>
            </a:r>
          </a:p>
          <a:p>
            <a:pPr lvl="1"/>
            <a:endParaRPr lang="fr-CH" sz="1600" dirty="0"/>
          </a:p>
          <a:p>
            <a:pPr marL="0" indent="0">
              <a:buNone/>
            </a:pPr>
            <a:r>
              <a:rPr lang="fr-CH" sz="1800" b="1" dirty="0" smtClean="0"/>
              <a:t>Attention</a:t>
            </a:r>
            <a:r>
              <a:rPr lang="fr-CH" sz="1800" b="1" dirty="0"/>
              <a:t>: le </a:t>
            </a:r>
            <a:r>
              <a:rPr lang="fr-CH" sz="1800" b="1" dirty="0" smtClean="0"/>
              <a:t>conseil </a:t>
            </a:r>
            <a:r>
              <a:rPr lang="fr-CH" sz="1800" b="1" dirty="0"/>
              <a:t>communal ou général n’est pas l’autorité de surveillance de la </a:t>
            </a:r>
            <a:r>
              <a:rPr lang="fr-CH" sz="1800" b="1" dirty="0" smtClean="0"/>
              <a:t>municipalité</a:t>
            </a:r>
            <a:endParaRPr lang="fr-CH" sz="1800" b="1"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8</a:t>
            </a:fld>
            <a:endParaRPr lang="fr-CH"/>
          </a:p>
        </p:txBody>
      </p:sp>
    </p:spTree>
    <p:extLst>
      <p:ext uri="{BB962C8B-B14F-4D97-AF65-F5344CB8AC3E}">
        <p14:creationId xmlns:p14="http://schemas.microsoft.com/office/powerpoint/2010/main" val="26349049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smtClean="0"/>
              <a:t>3. Les organes</a:t>
            </a:r>
            <a:endParaRPr lang="fr-CH" dirty="0"/>
          </a:p>
        </p:txBody>
      </p:sp>
      <p:sp>
        <p:nvSpPr>
          <p:cNvPr id="3" name="Espace réservé du contenu 2"/>
          <p:cNvSpPr>
            <a:spLocks noGrp="1"/>
          </p:cNvSpPr>
          <p:nvPr>
            <p:ph idx="1"/>
          </p:nvPr>
        </p:nvSpPr>
        <p:spPr/>
        <p:txBody>
          <a:bodyPr>
            <a:normAutofit fontScale="62500" lnSpcReduction="20000"/>
          </a:bodyPr>
          <a:lstStyle/>
          <a:p>
            <a:pPr marL="0" indent="0">
              <a:buNone/>
            </a:pPr>
            <a:r>
              <a:rPr lang="fr-CH" b="1" dirty="0"/>
              <a:t>Art. 141 </a:t>
            </a:r>
            <a:r>
              <a:rPr lang="fr-CH" b="1" dirty="0" err="1"/>
              <a:t>Cst</a:t>
            </a:r>
            <a:r>
              <a:rPr lang="fr-CH" b="1" dirty="0"/>
              <a:t> et art 1 LC</a:t>
            </a:r>
          </a:p>
          <a:p>
            <a:endParaRPr lang="fr-CH" dirty="0"/>
          </a:p>
          <a:p>
            <a:r>
              <a:rPr lang="fr-CH" dirty="0"/>
              <a:t>Les autorités communales sont:</a:t>
            </a:r>
          </a:p>
          <a:p>
            <a:pPr lvl="1"/>
            <a:r>
              <a:rPr lang="fr-CH" sz="2400" dirty="0"/>
              <a:t>Le conseil général ou </a:t>
            </a:r>
            <a:r>
              <a:rPr lang="fr-CH" sz="2400" dirty="0" smtClean="0"/>
              <a:t>communal </a:t>
            </a:r>
            <a:r>
              <a:rPr lang="fr-CH" sz="2400" dirty="0"/>
              <a:t>(autorité délibérante</a:t>
            </a:r>
            <a:r>
              <a:rPr lang="fr-CH" sz="2400" dirty="0" smtClean="0"/>
              <a:t>);</a:t>
            </a:r>
            <a:endParaRPr lang="fr-CH" sz="2400" dirty="0"/>
          </a:p>
          <a:p>
            <a:pPr lvl="1"/>
            <a:r>
              <a:rPr lang="fr-CH" sz="2400" dirty="0"/>
              <a:t>La </a:t>
            </a:r>
            <a:r>
              <a:rPr lang="fr-CH" sz="2400" dirty="0" smtClean="0"/>
              <a:t>municipalité </a:t>
            </a:r>
            <a:r>
              <a:rPr lang="fr-CH" sz="2400" dirty="0"/>
              <a:t>(autorité exécutive</a:t>
            </a:r>
            <a:r>
              <a:rPr lang="fr-CH" sz="2400" dirty="0" smtClean="0"/>
              <a:t>);</a:t>
            </a:r>
            <a:endParaRPr lang="fr-CH" sz="2400" dirty="0"/>
          </a:p>
          <a:p>
            <a:pPr lvl="1"/>
            <a:r>
              <a:rPr lang="fr-CH" sz="2400" dirty="0"/>
              <a:t>Le </a:t>
            </a:r>
            <a:r>
              <a:rPr lang="fr-CH" sz="2400" dirty="0" smtClean="0"/>
              <a:t>syndic </a:t>
            </a:r>
            <a:r>
              <a:rPr lang="fr-CH" sz="2400" dirty="0"/>
              <a:t>(préside la </a:t>
            </a:r>
            <a:r>
              <a:rPr lang="fr-CH" sz="2400" dirty="0" smtClean="0"/>
              <a:t>municipalité, </a:t>
            </a:r>
            <a:r>
              <a:rPr lang="fr-CH" sz="2400" smtClean="0"/>
              <a:t>a un </a:t>
            </a:r>
            <a:r>
              <a:rPr lang="fr-CH" sz="2400" dirty="0"/>
              <a:t>droit de surveillance et de contrôle sur toutes les branches de l’administration).</a:t>
            </a:r>
          </a:p>
          <a:p>
            <a:endParaRPr lang="fr-CH" dirty="0"/>
          </a:p>
          <a:p>
            <a:r>
              <a:rPr lang="fr-CH" dirty="0"/>
              <a:t>Les communes dont le nombre des habitants ne dépasse pas 1’000 habitants ont un conseil général. Sur décision du conseil, ces communes peuvent substituer à leur conseil général un conseil communal.</a:t>
            </a:r>
          </a:p>
          <a:p>
            <a:endParaRPr lang="fr-CH" dirty="0"/>
          </a:p>
        </p:txBody>
      </p:sp>
      <p:sp>
        <p:nvSpPr>
          <p:cNvPr id="4" name="Espace réservé de la date 3"/>
          <p:cNvSpPr>
            <a:spLocks noGrp="1"/>
          </p:cNvSpPr>
          <p:nvPr>
            <p:ph type="dt" sz="half" idx="10"/>
          </p:nvPr>
        </p:nvSpPr>
        <p:spPr/>
        <p:txBody>
          <a:bodyPr/>
          <a:lstStyle/>
          <a:p>
            <a:fld id="{B5AED896-B1DD-465B-8B58-CB7588465E9E}" type="datetime4">
              <a:rPr lang="fr-CH" smtClean="0"/>
              <a:t>6 juin 2017</a:t>
            </a:fld>
            <a:endParaRPr lang="fr-CH"/>
          </a:p>
        </p:txBody>
      </p:sp>
      <p:sp>
        <p:nvSpPr>
          <p:cNvPr id="5" name="Espace réservé du pied de page 4"/>
          <p:cNvSpPr>
            <a:spLocks noGrp="1"/>
          </p:cNvSpPr>
          <p:nvPr>
            <p:ph type="ftr" sz="quarter" idx="11"/>
          </p:nvPr>
        </p:nvSpPr>
        <p:spPr/>
        <p:txBody>
          <a:bodyPr/>
          <a:lstStyle/>
          <a:p>
            <a:r>
              <a:rPr lang="fr-CH" smtClean="0"/>
              <a:t>Service des communes et du logement</a:t>
            </a:r>
            <a:endParaRPr lang="fr-CH"/>
          </a:p>
        </p:txBody>
      </p:sp>
      <p:sp>
        <p:nvSpPr>
          <p:cNvPr id="6" name="Espace réservé du numéro de diapositive 5"/>
          <p:cNvSpPr>
            <a:spLocks noGrp="1"/>
          </p:cNvSpPr>
          <p:nvPr>
            <p:ph type="sldNum" sz="quarter" idx="12"/>
          </p:nvPr>
        </p:nvSpPr>
        <p:spPr/>
        <p:txBody>
          <a:bodyPr/>
          <a:lstStyle/>
          <a:p>
            <a:fld id="{A8440F01-50E2-4640-8DF1-EDFFE88C8ACA}" type="slidenum">
              <a:rPr lang="fr-CH" smtClean="0"/>
              <a:t>9</a:t>
            </a:fld>
            <a:endParaRPr lang="fr-CH"/>
          </a:p>
        </p:txBody>
      </p:sp>
    </p:spTree>
    <p:extLst>
      <p:ext uri="{BB962C8B-B14F-4D97-AF65-F5344CB8AC3E}">
        <p14:creationId xmlns:p14="http://schemas.microsoft.com/office/powerpoint/2010/main" val="283984793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506</TotalTime>
  <Words>2763</Words>
  <Application>Microsoft Office PowerPoint</Application>
  <PresentationFormat>Affichage à l'écran (4:3)</PresentationFormat>
  <Paragraphs>350</Paragraphs>
  <Slides>36</Slides>
  <Notes>0</Notes>
  <HiddenSlides>0</HiddenSlides>
  <MMClips>0</MMClips>
  <ScaleCrop>false</ScaleCrop>
  <HeadingPairs>
    <vt:vector size="4" baseType="variant">
      <vt:variant>
        <vt:lpstr>Thème</vt:lpstr>
      </vt:variant>
      <vt:variant>
        <vt:i4>1</vt:i4>
      </vt:variant>
      <vt:variant>
        <vt:lpstr>Titres des diapositives</vt:lpstr>
      </vt:variant>
      <vt:variant>
        <vt:i4>36</vt:i4>
      </vt:variant>
    </vt:vector>
  </HeadingPairs>
  <TitlesOfParts>
    <vt:vector size="37" baseType="lpstr">
      <vt:lpstr>Thème Office</vt:lpstr>
      <vt:lpstr>Législature 2016-2021 Cours pour les nouvelles autorités</vt:lpstr>
      <vt:lpstr>Plan de l’exposé</vt:lpstr>
      <vt:lpstr>1. Loi sur les communes et règlements du conseil</vt:lpstr>
      <vt:lpstr>1. Loi sur les communes et règlements du conseil</vt:lpstr>
      <vt:lpstr>1. Loi sur les communes et règlements du conseil</vt:lpstr>
      <vt:lpstr>2. Surveillance de l’Etat</vt:lpstr>
      <vt:lpstr>2. Surveillance de l’Etat</vt:lpstr>
      <vt:lpstr>2. Surveillance de l’Etat</vt:lpstr>
      <vt:lpstr>3. Les organes</vt:lpstr>
      <vt:lpstr>4. Répartition des compétences municipalité – conseil général/communal</vt:lpstr>
      <vt:lpstr>4. Répartition des compétences municipalité – conseil général/communal</vt:lpstr>
      <vt:lpstr>4. Répartition des compétences municipalité – conseil général/communal</vt:lpstr>
      <vt:lpstr>4. Répartition des compétences municipalité – conseil général/communal</vt:lpstr>
      <vt:lpstr>4. Répartition des compétences municipalité – conseil général/communal</vt:lpstr>
      <vt:lpstr>4. Répartition des compétences municipalité – conseil général/communal</vt:lpstr>
      <vt:lpstr>4. Répartition des compétences municipalité – conseil général/communal</vt:lpstr>
      <vt:lpstr>4. Répartition des compétences municipalité – conseil général/communal</vt:lpstr>
      <vt:lpstr>5. Droit de proposition</vt:lpstr>
      <vt:lpstr>5. Droit de proposition</vt:lpstr>
      <vt:lpstr>Présentation PowerPoint</vt:lpstr>
      <vt:lpstr>5. Droit de proposition</vt:lpstr>
      <vt:lpstr>Présentation PowerPoint</vt:lpstr>
      <vt:lpstr>5. Droit de proposition</vt:lpstr>
      <vt:lpstr>5. Droit de proposition</vt:lpstr>
      <vt:lpstr>Présentation PowerPoint</vt:lpstr>
      <vt:lpstr>5. Droit de proposition</vt:lpstr>
      <vt:lpstr>6. Types et désignation des commissions (art. 40e, 40f, 40ge LC)</vt:lpstr>
      <vt:lpstr>6. Types et désignation des commissions (art. 40e, 40f, 40ge LC)</vt:lpstr>
      <vt:lpstr>6. Types et désignation des commissions (art. 40e, 40f, 40ge LC)</vt:lpstr>
      <vt:lpstr>6. Types et désignation des commissions (art. 40e, 40f, 40ge LC)</vt:lpstr>
      <vt:lpstr>7. Droit à l’information des commissions (art. 40c, 40h et 93e LC)</vt:lpstr>
      <vt:lpstr>7. Droit à l’information des commissions (art. 40c, 40h et 93e LC)</vt:lpstr>
      <vt:lpstr>7. Droit à l’information des commissions (art. 40c, 40h et 93e LC)</vt:lpstr>
      <vt:lpstr>7. Droit à l’information des commissions (art. 40c, 40h et 93e LC)</vt:lpstr>
      <vt:lpstr>7. Droit à l’information des commissions (art. 40c, 40h et 93e LC)</vt:lpstr>
      <vt:lpstr>Pour en savoir plus…</vt:lpstr>
    </vt:vector>
  </TitlesOfParts>
  <Company>Etat de Vaud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Coelho Liliana</dc:creator>
  <cp:lastModifiedBy>Ramoni-Perret Amélie</cp:lastModifiedBy>
  <cp:revision>51</cp:revision>
  <dcterms:created xsi:type="dcterms:W3CDTF">2016-08-29T13:58:55Z</dcterms:created>
  <dcterms:modified xsi:type="dcterms:W3CDTF">2017-06-06T12:03:56Z</dcterms:modified>
</cp:coreProperties>
</file>